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handoutMasterIdLst>
    <p:handoutMasterId r:id="rId16"/>
  </p:handoutMasterIdLst>
  <p:sldIdLst>
    <p:sldId id="434" r:id="rId2"/>
    <p:sldId id="421" r:id="rId3"/>
    <p:sldId id="423" r:id="rId4"/>
    <p:sldId id="425" r:id="rId5"/>
    <p:sldId id="355" r:id="rId6"/>
    <p:sldId id="426" r:id="rId7"/>
    <p:sldId id="428" r:id="rId8"/>
    <p:sldId id="429" r:id="rId9"/>
    <p:sldId id="439" r:id="rId10"/>
    <p:sldId id="440" r:id="rId11"/>
    <p:sldId id="441" r:id="rId12"/>
    <p:sldId id="438" r:id="rId13"/>
    <p:sldId id="433" r:id="rId14"/>
  </p:sldIdLst>
  <p:sldSz cx="9144000" cy="6858000" type="screen4x3"/>
  <p:notesSz cx="92964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6E54"/>
    <a:srgbClr val="2A9243"/>
    <a:srgbClr val="26B45F"/>
    <a:srgbClr val="24A859"/>
    <a:srgbClr val="157141"/>
    <a:srgbClr val="156D5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94" autoAdjust="0"/>
  </p:normalViewPr>
  <p:slideViewPr>
    <p:cSldViewPr>
      <p:cViewPr varScale="1">
        <p:scale>
          <a:sx n="63" d="100"/>
          <a:sy n="63" d="100"/>
        </p:scale>
        <p:origin x="36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2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0"/>
            <a:ext cx="402844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E2DC3-8DC7-4CDA-A26D-FF5D957086BA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02844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6513910"/>
            <a:ext cx="402844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E50AA-D177-4F2C-BA01-ACB1CF0FED0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673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43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43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8DD25F-7FA2-465A-A8AB-F651D48124A8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337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258019"/>
            <a:ext cx="7437120" cy="3085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694"/>
            <a:ext cx="4028440" cy="343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513694"/>
            <a:ext cx="4028440" cy="343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81EB1-B1D9-48A7-B72B-D55FEE3A79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98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81EB1-B1D9-48A7-B72B-D55FEE3A79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353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81EB1-B1D9-48A7-B72B-D55FEE3A79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97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46490-0933-4341-A84B-0894D60A8D46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0E8D-9584-4D25-98DF-788C1F8C33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644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46490-0933-4341-A84B-0894D60A8D46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0E8D-9584-4D25-98DF-788C1F8C33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30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46490-0933-4341-A84B-0894D60A8D46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0E8D-9584-4D25-98DF-788C1F8C33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306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46490-0933-4341-A84B-0894D60A8D46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0E8D-9584-4D25-98DF-788C1F8C33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751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46490-0933-4341-A84B-0894D60A8D46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0E8D-9584-4D25-98DF-788C1F8C33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828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46490-0933-4341-A84B-0894D60A8D46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0E8D-9584-4D25-98DF-788C1F8C33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245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46490-0933-4341-A84B-0894D60A8D46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0E8D-9584-4D25-98DF-788C1F8C33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456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46490-0933-4341-A84B-0894D60A8D46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0E8D-9584-4D25-98DF-788C1F8C33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800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46490-0933-4341-A84B-0894D60A8D46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0E8D-9584-4D25-98DF-788C1F8C33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275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46490-0933-4341-A84B-0894D60A8D46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0E8D-9584-4D25-98DF-788C1F8C33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777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46490-0933-4341-A84B-0894D60A8D46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0E8D-9584-4D25-98DF-788C1F8C33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459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46490-0933-4341-A84B-0894D60A8D46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90E8D-9584-4D25-98DF-788C1F8C33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40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ridewithgps.com/routes/29537902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kirons@adventurecycling.org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irons54vortex@gmail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tiff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.gov/indot/3422.htm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microsoft.com/office/2007/relationships/hdphoto" Target="../media/hdphoto1.wdp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idewithgps.com/routes/29537902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Departments\Travel Initiatives\Media\Logos\USBRS Logos\USBRS_Logo_201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724400"/>
            <a:ext cx="10668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304800" y="1095851"/>
            <a:ext cx="8534400" cy="1723549"/>
          </a:xfrm>
          <a:solidFill>
            <a:srgbClr val="FFFFFF">
              <a:alpha val="81000"/>
            </a:srgbClr>
          </a:solidFill>
        </p:spPr>
        <p:txBody>
          <a:bodyPr lIns="91440" tIns="182880" rIns="91440" bIns="182880">
            <a:spAutoFit/>
          </a:bodyPr>
          <a:lstStyle/>
          <a:p>
            <a:r>
              <a:rPr lang="en-US" dirty="0"/>
              <a:t>Building Bicycle Tourism </a:t>
            </a:r>
            <a:br>
              <a:rPr lang="en-US" dirty="0"/>
            </a:br>
            <a:r>
              <a:rPr lang="en-US" dirty="0"/>
              <a:t>with the U.S. Bicycle Route System</a:t>
            </a:r>
          </a:p>
        </p:txBody>
      </p:sp>
    </p:spTree>
    <p:extLst>
      <p:ext uri="{BB962C8B-B14F-4D97-AF65-F5344CB8AC3E}">
        <p14:creationId xmlns:p14="http://schemas.microsoft.com/office/powerpoint/2010/main" val="1777059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252FA-D6CB-43F8-9015-733CA3F44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USBR 37 in Boone County</a:t>
            </a:r>
            <a:br>
              <a:rPr lang="en-US" sz="3600" dirty="0"/>
            </a:br>
            <a:r>
              <a:rPr lang="en-US" sz="3600" dirty="0">
                <a:hlinkClick r:id="rId2"/>
              </a:rPr>
              <a:t>https://ridewithgps.com/routes/29537902</a:t>
            </a:r>
            <a:r>
              <a:rPr lang="en-US" sz="3600" dirty="0"/>
              <a:t> 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7D3BE6-2F2D-4F05-92F4-95D40B286F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Route comes into Boone County on E. Bowers Rd. from Montgomery County, then:</a:t>
            </a:r>
          </a:p>
          <a:p>
            <a:pPr lvl="1"/>
            <a:r>
              <a:rPr lang="en-US" sz="3000" dirty="0"/>
              <a:t>CR 800N, CR N 1050 W, CR W 750 N, CR N 1075 W</a:t>
            </a:r>
          </a:p>
          <a:p>
            <a:pPr lvl="1"/>
            <a:r>
              <a:rPr lang="en-US" sz="3000" dirty="0"/>
              <a:t>Then on IN 47 into Thorntown and onto the Big 4 Trail into Lebanon</a:t>
            </a:r>
          </a:p>
          <a:p>
            <a:pPr lvl="1"/>
            <a:r>
              <a:rPr lang="en-US" sz="3000" dirty="0"/>
              <a:t>Then onto 100 S/Copeland Neese Rd., S 650 E into Whitestown</a:t>
            </a:r>
          </a:p>
          <a:p>
            <a:pPr lvl="1"/>
            <a:r>
              <a:rPr lang="en-US" sz="3000" dirty="0"/>
              <a:t>Then E 300 S, S 875 E, and the Zionsville Rail Trail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499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E3AB0-6483-4C6D-AF3D-B6EA94658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USBR 37 in Boone County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B85FE-C2DD-4D48-9CEA-664ABE9813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Thorntown, Lebanon, Whitestown, and Zionsville have already approved the route</a:t>
            </a:r>
          </a:p>
          <a:p>
            <a:r>
              <a:rPr lang="en-US" dirty="0"/>
              <a:t>Tippecanoe County has approved the route</a:t>
            </a:r>
          </a:p>
          <a:p>
            <a:r>
              <a:rPr lang="en-US" dirty="0"/>
              <a:t>We are working with Montgomery County</a:t>
            </a:r>
          </a:p>
          <a:p>
            <a:r>
              <a:rPr lang="en-US" dirty="0"/>
              <a:t>Of the 20 jurisdictions between Gary and Indianapolis, 12 have </a:t>
            </a:r>
            <a:r>
              <a:rPr lang="en-US"/>
              <a:t>already signed 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552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779837"/>
            <a:ext cx="8153400" cy="3535363"/>
          </a:xfrm>
        </p:spPr>
        <p:txBody>
          <a:bodyPr>
            <a:normAutofit/>
          </a:bodyPr>
          <a:lstStyle/>
          <a:p>
            <a:r>
              <a:rPr lang="en-US" sz="2800" dirty="0">
                <a:cs typeface="Arial" panose="020B0604020202020204" pitchFamily="34" charset="0"/>
              </a:rPr>
              <a:t>Improved routes for bicycle travelers</a:t>
            </a:r>
          </a:p>
          <a:p>
            <a:r>
              <a:rPr lang="en-US" sz="2800" dirty="0">
                <a:cs typeface="Arial" panose="020B0604020202020204" pitchFamily="34" charset="0"/>
              </a:rPr>
              <a:t>Positive health/environmental impacts</a:t>
            </a:r>
          </a:p>
          <a:p>
            <a:r>
              <a:rPr lang="en-US" sz="2800" dirty="0">
                <a:cs typeface="Arial" panose="020B0604020202020204" pitchFamily="34" charset="0"/>
              </a:rPr>
              <a:t>Economic development via bicycle tourism for smaller communities</a:t>
            </a:r>
          </a:p>
          <a:p>
            <a:r>
              <a:rPr lang="en-US" sz="2800" dirty="0">
                <a:solidFill>
                  <a:schemeClr val="tx1"/>
                </a:solidFill>
                <a:cs typeface="Arial" panose="020B0604020202020204" pitchFamily="34" charset="0"/>
              </a:rPr>
              <a:t>Puts the route and communities “on the map” as part of a large, national bicycle touring network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/>
              <a:t>Benefits of USBR Designation</a:t>
            </a:r>
          </a:p>
        </p:txBody>
      </p:sp>
      <p:pic>
        <p:nvPicPr>
          <p:cNvPr id="6146" name="Picture 2" descr="J:\Departments\Travel Initiatives\Media\Photos &amp; Graphics\TI Photo Shoots\8.17.2015_Msla B&amp;B Brewery\_MG_51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74" y="1676400"/>
            <a:ext cx="2798082" cy="18655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lcrawford\Documents\Las Cruces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" t="19592" r="82" b="10458"/>
          <a:stretch/>
        </p:blipFill>
        <p:spPr bwMode="auto">
          <a:xfrm>
            <a:off x="6019801" y="1676400"/>
            <a:ext cx="2666999" cy="18655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J:\Departments\Travel Initiatives\Media\Photos &amp; Graphics\USBRS\Photos\USBRS In Your Backyard Photos\Finished Photos with Signs\OhioUSBR50_RiverScapeMetroPark Dayton_DanielSahli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9"/>
          <a:stretch/>
        </p:blipFill>
        <p:spPr bwMode="auto">
          <a:xfrm>
            <a:off x="3254829" y="1676400"/>
            <a:ext cx="2645228" cy="18655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76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57200"/>
            <a:ext cx="7467600" cy="6096000"/>
          </a:xfrm>
        </p:spPr>
        <p:txBody>
          <a:bodyPr>
            <a:normAutofit/>
          </a:bodyPr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Kerry Irons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USBR volunteer coordinator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Adventure Cycling Association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  <a:hlinkClick r:id="rId3"/>
              </a:rPr>
              <a:t>kirons@adventurecycling.org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r>
              <a:rPr lang="en-US" sz="2800" dirty="0">
                <a:solidFill>
                  <a:schemeClr val="tx1"/>
                </a:solidFill>
                <a:hlinkClick r:id="rId4"/>
              </a:rPr>
              <a:t>irons54vortex@gmail.com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989-513-7871 or 616-298-7883</a:t>
            </a:r>
          </a:p>
        </p:txBody>
      </p:sp>
    </p:spTree>
    <p:extLst>
      <p:ext uri="{BB962C8B-B14F-4D97-AF65-F5344CB8AC3E}">
        <p14:creationId xmlns:p14="http://schemas.microsoft.com/office/powerpoint/2010/main" val="3859364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779837"/>
            <a:ext cx="8153400" cy="3535363"/>
          </a:xfrm>
        </p:spPr>
        <p:txBody>
          <a:bodyPr>
            <a:normAutofit/>
          </a:bodyPr>
          <a:lstStyle/>
          <a:p>
            <a:r>
              <a:rPr lang="en-US" sz="2800" dirty="0">
                <a:cs typeface="Arial" panose="020B0604020202020204" pitchFamily="34" charset="0"/>
              </a:rPr>
              <a:t>D</a:t>
            </a:r>
            <a:r>
              <a:rPr lang="en-US" sz="2800" dirty="0">
                <a:solidFill>
                  <a:schemeClr val="tx1"/>
                </a:solidFill>
                <a:cs typeface="Arial" panose="020B0604020202020204" pitchFamily="34" charset="0"/>
              </a:rPr>
              <a:t>eveloping national network of numbered and signed bicycle routes</a:t>
            </a:r>
          </a:p>
          <a:p>
            <a:r>
              <a:rPr lang="en-US" sz="2800" dirty="0">
                <a:solidFill>
                  <a:schemeClr val="tx1"/>
                </a:solidFill>
                <a:cs typeface="Arial" panose="020B0604020202020204" pitchFamily="34" charset="0"/>
              </a:rPr>
              <a:t>Officially approved by state transportation agencies and AASHTO </a:t>
            </a:r>
          </a:p>
          <a:p>
            <a:r>
              <a:rPr lang="en-US" sz="2800" dirty="0">
                <a:cs typeface="Arial" panose="020B0604020202020204" pitchFamily="34" charset="0"/>
              </a:rPr>
              <a:t>Coordinated by Adventure Cycling Association</a:t>
            </a:r>
            <a:endParaRPr lang="en-US" sz="28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/>
              <a:t>The U.S. Bicycle Route System</a:t>
            </a:r>
          </a:p>
        </p:txBody>
      </p:sp>
      <p:pic>
        <p:nvPicPr>
          <p:cNvPr id="5" name="Picture 2" descr="J:\Departments\Travel Initiatives\Media\Photos\USBRS\USBRS In Your Backyard Photos\Finished Photos with Signs\Minnesota-USBR45_State-Capitol_Liz-Walto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t="5124" b="5417"/>
          <a:stretch/>
        </p:blipFill>
        <p:spPr bwMode="auto">
          <a:xfrm>
            <a:off x="3276600" y="1680755"/>
            <a:ext cx="2623457" cy="18288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J:\Departments\Travel Initiatives\Media\Photos\USBRS\USBR 35\Indiana\IN USBR 35_MononTrailUpClose_SaaraSnow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9" r="2494" b="7572"/>
          <a:stretch/>
        </p:blipFill>
        <p:spPr bwMode="auto">
          <a:xfrm>
            <a:off x="381000" y="1680755"/>
            <a:ext cx="2762455" cy="18288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J:\Departments\Travel Initiatives\Media\Photos\USBRS\USBR 7- WNEG\VT USBR 7_Island Line Trail_TerryBurke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14666" r="8998" b="6142"/>
          <a:stretch/>
        </p:blipFill>
        <p:spPr bwMode="auto">
          <a:xfrm>
            <a:off x="6021977" y="1676400"/>
            <a:ext cx="2664823" cy="183315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65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8153400" cy="3810000"/>
          </a:xfrm>
        </p:spPr>
        <p:txBody>
          <a:bodyPr>
            <a:normAutofit/>
          </a:bodyPr>
          <a:lstStyle/>
          <a:p>
            <a:r>
              <a:rPr lang="en-US" sz="2800" dirty="0">
                <a:cs typeface="Arial" panose="020B0604020202020204" pitchFamily="34" charset="0"/>
              </a:rPr>
              <a:t>Non-Profit Mission: </a:t>
            </a:r>
            <a:r>
              <a:rPr lang="en-US" sz="2800" i="1" dirty="0">
                <a:cs typeface="Arial" panose="020B0604020202020204" pitchFamily="34" charset="0"/>
              </a:rPr>
              <a:t>To inspire, empower, and connect people to travel by bike</a:t>
            </a:r>
            <a:endParaRPr lang="en-US" sz="2800" i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lvl="1"/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47K mile route network + maps + organized tours</a:t>
            </a:r>
          </a:p>
          <a:p>
            <a:pPr lvl="1"/>
            <a:r>
              <a:rPr lang="en-US" sz="2400" i="1" dirty="0">
                <a:solidFill>
                  <a:schemeClr val="tx1"/>
                </a:solidFill>
                <a:cs typeface="Arial" panose="020B0604020202020204" pitchFamily="34" charset="0"/>
              </a:rPr>
              <a:t>Adventure Cyclist </a:t>
            </a:r>
            <a:r>
              <a:rPr lang="en-US" sz="2400" dirty="0">
                <a:solidFill>
                  <a:schemeClr val="tx1"/>
                </a:solidFill>
                <a:cs typeface="Arial" panose="020B0604020202020204" pitchFamily="34" charset="0"/>
              </a:rPr>
              <a:t>magazine </a:t>
            </a:r>
          </a:p>
          <a:p>
            <a:pPr lvl="1"/>
            <a:r>
              <a:rPr lang="en-US" sz="2400" dirty="0">
                <a:cs typeface="Arial" panose="020B0604020202020204" pitchFamily="34" charset="0"/>
              </a:rPr>
              <a:t>National advocacy</a:t>
            </a:r>
            <a:endParaRPr lang="en-US" sz="240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r>
              <a:rPr lang="en-US" sz="2800" dirty="0">
                <a:cs typeface="Arial" panose="020B0604020202020204" pitchFamily="34" charset="0"/>
              </a:rPr>
              <a:t>53,000 members</a:t>
            </a:r>
          </a:p>
          <a:p>
            <a:r>
              <a:rPr lang="en-US" sz="2800" dirty="0">
                <a:cs typeface="Arial" panose="020B0604020202020204" pitchFamily="34" charset="0"/>
              </a:rPr>
              <a:t>Adventure Cycling Route Network provided a blueprint for the first U.S. Bicycle Routes</a:t>
            </a:r>
            <a:endParaRPr lang="en-US" sz="280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5" name="Picture 3" descr="J:\Departments\Travel Initiatives\Media\Logos\ACA Logos\aca_bug_3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539" y="685800"/>
            <a:ext cx="6538922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243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27437"/>
            <a:ext cx="8153400" cy="3535363"/>
          </a:xfrm>
        </p:spPr>
        <p:txBody>
          <a:bodyPr>
            <a:normAutofit/>
          </a:bodyPr>
          <a:lstStyle/>
          <a:p>
            <a:r>
              <a:rPr lang="en-US" sz="2800" dirty="0">
                <a:cs typeface="Arial" panose="020B0604020202020204" pitchFamily="34" charset="0"/>
              </a:rPr>
              <a:t>1982: First</a:t>
            </a:r>
            <a:r>
              <a:rPr lang="en-US" sz="2800" dirty="0">
                <a:solidFill>
                  <a:schemeClr val="tx1"/>
                </a:solidFill>
                <a:cs typeface="Arial" panose="020B0604020202020204" pitchFamily="34" charset="0"/>
              </a:rPr>
              <a:t> routes designated</a:t>
            </a:r>
          </a:p>
          <a:p>
            <a:r>
              <a:rPr lang="en-US" sz="2800" dirty="0">
                <a:cs typeface="Arial" panose="020B0604020202020204" pitchFamily="34" charset="0"/>
              </a:rPr>
              <a:t>2004: Project restarted &amp; task force created</a:t>
            </a:r>
            <a:endParaRPr lang="en-US" sz="280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r>
              <a:rPr lang="en-US" sz="2800" dirty="0">
                <a:solidFill>
                  <a:schemeClr val="tx1"/>
                </a:solidFill>
                <a:cs typeface="Arial" panose="020B0604020202020204" pitchFamily="34" charset="0"/>
              </a:rPr>
              <a:t>2005: Adventure Cycling pledged staff support</a:t>
            </a:r>
          </a:p>
          <a:p>
            <a:r>
              <a:rPr lang="en-US" sz="2800" dirty="0">
                <a:cs typeface="Arial" panose="020B0604020202020204" pitchFamily="34" charset="0"/>
              </a:rPr>
              <a:t>2008: AASHTO approved process &amp; corridor plan</a:t>
            </a:r>
          </a:p>
          <a:p>
            <a:r>
              <a:rPr lang="en-US" sz="2800" dirty="0">
                <a:cs typeface="Arial" panose="020B0604020202020204" pitchFamily="34" charset="0"/>
              </a:rPr>
              <a:t>2011: First new route designated since 1982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/>
              <a:t>The U.S. Bicycle Route System</a:t>
            </a:r>
          </a:p>
        </p:txBody>
      </p:sp>
      <p:pic>
        <p:nvPicPr>
          <p:cNvPr id="5" name="Picture 2" descr="J:\Departments\Travel Initiatives\Media\Photos\USBRS\USBRS In Your Backyard Photos\Finished Photos with Signs\OhioUSBR50_DeedsPointMetroPark_JordanHar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3" t="18480" r="12968" b="8074"/>
          <a:stretch/>
        </p:blipFill>
        <p:spPr bwMode="auto">
          <a:xfrm>
            <a:off x="3276600" y="1600200"/>
            <a:ext cx="2995749" cy="181925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J:\Departments\Travel Initiatives\Media\Photos &amp; Graphics\Bike Tourism\WA Bikes\WA-Bikes_Rest-a-While_Pateros_By-Ellee-Thalheimer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" t="10973" r="26127" b="16504"/>
          <a:stretch/>
        </p:blipFill>
        <p:spPr bwMode="auto">
          <a:xfrm>
            <a:off x="6384473" y="1610252"/>
            <a:ext cx="2378527" cy="18092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J:\Departments\Travel Initiatives\Media\Photos &amp; Graphics\ACA Bike Travel Photos\Chuck Haney.tif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22" t="37174" r="16772" b="8414"/>
          <a:stretch/>
        </p:blipFill>
        <p:spPr bwMode="auto">
          <a:xfrm>
            <a:off x="347515" y="1600200"/>
            <a:ext cx="2793792" cy="181925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01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57200"/>
            <a:ext cx="91260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cs typeface="Arial" panose="020B0604020202020204" pitchFamily="34" charset="0"/>
              </a:rPr>
              <a:t>Currently: 14,500 miles in 29 states</a:t>
            </a:r>
          </a:p>
        </p:txBody>
      </p:sp>
      <p:sp>
        <p:nvSpPr>
          <p:cNvPr id="5" name="Rectangle 4"/>
          <p:cNvSpPr/>
          <p:nvPr/>
        </p:nvSpPr>
        <p:spPr>
          <a:xfrm>
            <a:off x="-4483" y="5816025"/>
            <a:ext cx="91260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cs typeface="Arial" panose="020B0604020202020204" pitchFamily="34" charset="0"/>
              </a:rPr>
              <a:t>50,000+ miles when complete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91" b="3996"/>
          <a:stretch/>
        </p:blipFill>
        <p:spPr bwMode="auto">
          <a:xfrm>
            <a:off x="829235" y="1295400"/>
            <a:ext cx="7467600" cy="44776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481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5918" y="3200400"/>
            <a:ext cx="8686800" cy="33528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>
                <a:cs typeface="Arial" panose="020B0604020202020204" pitchFamily="34" charset="0"/>
              </a:rPr>
              <a:t>INDOT USBR page:  </a:t>
            </a:r>
            <a:r>
              <a:rPr lang="en-US" sz="2800" dirty="0">
                <a:cs typeface="Arial" panose="020B0604020202020204" pitchFamily="34" charset="0"/>
                <a:hlinkClick r:id="rId3"/>
              </a:rPr>
              <a:t>https://www.in.gov/indot/3422.htm</a:t>
            </a:r>
            <a:r>
              <a:rPr lang="en-US" sz="2800" dirty="0">
                <a:cs typeface="Arial" panose="020B0604020202020204" pitchFamily="34" charset="0"/>
              </a:rPr>
              <a:t> </a:t>
            </a:r>
          </a:p>
          <a:p>
            <a:r>
              <a:rPr lang="en-US" sz="2800" dirty="0">
                <a:cs typeface="Arial" panose="020B0604020202020204" pitchFamily="34" charset="0"/>
              </a:rPr>
              <a:t>Existing USBRs (designated in fall, 2015): </a:t>
            </a:r>
          </a:p>
          <a:p>
            <a:pPr lvl="1"/>
            <a:r>
              <a:rPr lang="en-US" sz="2400" dirty="0">
                <a:cs typeface="Arial" panose="020B0604020202020204" pitchFamily="34" charset="0"/>
              </a:rPr>
              <a:t>USBR 35 from La Porte to Louisville, KY</a:t>
            </a:r>
          </a:p>
          <a:p>
            <a:pPr lvl="1"/>
            <a:r>
              <a:rPr lang="en-US" sz="2400" dirty="0">
                <a:cs typeface="Arial" panose="020B0604020202020204" pitchFamily="34" charset="0"/>
              </a:rPr>
              <a:t>USBR 36 along Lake Michigan </a:t>
            </a:r>
          </a:p>
          <a:p>
            <a:pPr lvl="1"/>
            <a:r>
              <a:rPr lang="en-US" sz="2400" dirty="0">
                <a:cs typeface="Arial" panose="020B0604020202020204" pitchFamily="34" charset="0"/>
              </a:rPr>
              <a:t>USBR 50 from Richmond to Terre Haute</a:t>
            </a:r>
          </a:p>
          <a:p>
            <a:r>
              <a:rPr lang="en-US" sz="2800" dirty="0">
                <a:cs typeface="Arial" panose="020B0604020202020204" pitchFamily="34" charset="0"/>
              </a:rPr>
              <a:t>Proposed USBRs </a:t>
            </a:r>
          </a:p>
          <a:p>
            <a:pPr lvl="1"/>
            <a:r>
              <a:rPr lang="en-US" sz="2400" dirty="0">
                <a:cs typeface="Arial" panose="020B0604020202020204" pitchFamily="34" charset="0"/>
              </a:rPr>
              <a:t>USBR 235 loop from Indianapolis to Bloomington to Rockford (will designate in spring, 2020)</a:t>
            </a:r>
          </a:p>
          <a:p>
            <a:pPr lvl="1"/>
            <a:r>
              <a:rPr lang="en-US" sz="2400" dirty="0">
                <a:cs typeface="Arial" panose="020B0604020202020204" pitchFamily="34" charset="0"/>
              </a:rPr>
              <a:t>USBR 37 from USBR 36 to Indianapolis then to Ohio River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27709"/>
            <a:ext cx="8686800" cy="1143000"/>
          </a:xfrm>
        </p:spPr>
        <p:txBody>
          <a:bodyPr>
            <a:normAutofit/>
          </a:bodyPr>
          <a:lstStyle/>
          <a:p>
            <a:r>
              <a:rPr lang="en-US" dirty="0"/>
              <a:t>U.S. Bicycle Routes in IN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8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931" b="24885"/>
          <a:stretch/>
        </p:blipFill>
        <p:spPr bwMode="auto">
          <a:xfrm>
            <a:off x="4953000" y="1143000"/>
            <a:ext cx="2521857" cy="17743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J:\Departments\Travel Initiatives\Media\Photos &amp; Graphics\USBRS\Photos\USBR 23\TN USBR 23_Crossroads market in Delina_Phillip Vickery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3"/>
          <a:stretch/>
        </p:blipFill>
        <p:spPr bwMode="auto">
          <a:xfrm>
            <a:off x="1828800" y="1143000"/>
            <a:ext cx="2633158" cy="17743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70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387" y="5257800"/>
            <a:ext cx="8458200" cy="1377182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>
                <a:solidFill>
                  <a:schemeClr val="tx1"/>
                </a:solidFill>
                <a:cs typeface="Arial" panose="020B0604020202020204" pitchFamily="34" charset="0"/>
              </a:rPr>
              <a:t>20 “road owners” for USBR 37 to Indianapolis</a:t>
            </a:r>
          </a:p>
          <a:p>
            <a:r>
              <a:rPr lang="en-US" sz="2800" dirty="0">
                <a:cs typeface="Arial" panose="020B0604020202020204" pitchFamily="34" charset="0"/>
              </a:rPr>
              <a:t>12 have signed on as of July 2020</a:t>
            </a:r>
          </a:p>
          <a:p>
            <a:r>
              <a:rPr lang="en-US" sz="2800" dirty="0">
                <a:solidFill>
                  <a:schemeClr val="tx1"/>
                </a:solidFill>
                <a:cs typeface="Arial" panose="020B0604020202020204" pitchFamily="34" charset="0"/>
              </a:rPr>
              <a:t>Adventure Cycling volunteers doing local outreach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5687" y="22301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Jurisdictional support required</a:t>
            </a:r>
          </a:p>
        </p:txBody>
      </p:sp>
      <p:pic>
        <p:nvPicPr>
          <p:cNvPr id="6" name="Picture 2" descr="J:\Departments\Travel Initiatives\Media\Photos\USBRS\USBR 10\Washington\John Pope's ride_Credit Michele Pope\WA USBR 10_North Cascades NP ranger_Michele Pope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73"/>
          <a:stretch/>
        </p:blipFill>
        <p:spPr bwMode="auto">
          <a:xfrm>
            <a:off x="1905000" y="1366018"/>
            <a:ext cx="5219534" cy="34694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191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5608637"/>
            <a:ext cx="8458200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tx1"/>
                </a:solidFill>
                <a:cs typeface="Arial" panose="020B0604020202020204" pitchFamily="34" charset="0"/>
              </a:rPr>
              <a:t>Local agencies have the final say so when they request a change to the route, it is accepted/negotiated.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Local route input expected</a:t>
            </a:r>
          </a:p>
        </p:txBody>
      </p:sp>
      <p:pic>
        <p:nvPicPr>
          <p:cNvPr id="5" name="Picture 2" descr="J:\Departments\Travel Initiatives\Media\Photos\USBRS\USBRS 41 MN\Hinckley USBR 41 outreach meet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752600"/>
            <a:ext cx="4724400" cy="351462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009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1750AE-5ABB-473F-8232-779C59046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9144000" cy="52678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5D2408-66D9-4405-83F4-D5A26D0FF2A6}"/>
              </a:ext>
            </a:extLst>
          </p:cNvPr>
          <p:cNvSpPr txBox="1"/>
          <p:nvPr/>
        </p:nvSpPr>
        <p:spPr>
          <a:xfrm>
            <a:off x="762000" y="218549"/>
            <a:ext cx="73609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USBR 37 in Boone County</a:t>
            </a:r>
          </a:p>
          <a:p>
            <a:pPr algn="ctr"/>
            <a:r>
              <a:rPr lang="en-US" sz="3200" dirty="0">
                <a:hlinkClick r:id="rId3"/>
              </a:rPr>
              <a:t>https://ridewithgps.com/routes/29537902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5987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5305</TotalTime>
  <Words>499</Words>
  <Application>Microsoft Office PowerPoint</Application>
  <PresentationFormat>On-screen Show (4:3)</PresentationFormat>
  <Paragraphs>60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Building Bicycle Tourism  with the U.S. Bicycle Route System</vt:lpstr>
      <vt:lpstr>The U.S. Bicycle Route System</vt:lpstr>
      <vt:lpstr>PowerPoint Presentation</vt:lpstr>
      <vt:lpstr>The U.S. Bicycle Route System</vt:lpstr>
      <vt:lpstr>PowerPoint Presentation</vt:lpstr>
      <vt:lpstr>U.S. Bicycle Routes in IN</vt:lpstr>
      <vt:lpstr>Jurisdictional support required</vt:lpstr>
      <vt:lpstr>Local route input expected</vt:lpstr>
      <vt:lpstr>PowerPoint Presentation</vt:lpstr>
      <vt:lpstr>USBR 37 in Boone County https://ridewithgps.com/routes/29537902  </vt:lpstr>
      <vt:lpstr>USBR 37 in Boone County</vt:lpstr>
      <vt:lpstr>Benefits of USBR Designation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Ginny Sullivan</dc:creator>
  <cp:lastModifiedBy>Kerry Irons</cp:lastModifiedBy>
  <cp:revision>321</cp:revision>
  <dcterms:created xsi:type="dcterms:W3CDTF">2010-12-21T18:35:09Z</dcterms:created>
  <dcterms:modified xsi:type="dcterms:W3CDTF">2020-07-15T15:10:09Z</dcterms:modified>
</cp:coreProperties>
</file>