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9" r:id="rId5"/>
    <p:sldId id="263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CD8A8-4324-4545-BF29-D3830409E86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7CD9E6-06B6-4B78-B765-D6090C1F8023}">
      <dgm:prSet/>
      <dgm:spPr/>
      <dgm:t>
        <a:bodyPr/>
        <a:lstStyle/>
        <a:p>
          <a:r>
            <a:rPr lang="en-US" dirty="0"/>
            <a:t>GPHC legislation</a:t>
          </a:r>
        </a:p>
      </dgm:t>
    </dgm:pt>
    <dgm:pt modelId="{CED34329-F448-4302-A764-1C7606F93634}" type="parTrans" cxnId="{F46CB706-0720-41D7-9CC1-4D1EF61F1C69}">
      <dgm:prSet/>
      <dgm:spPr/>
      <dgm:t>
        <a:bodyPr/>
        <a:lstStyle/>
        <a:p>
          <a:endParaRPr lang="en-US"/>
        </a:p>
      </dgm:t>
    </dgm:pt>
    <dgm:pt modelId="{F1A0D77B-63C6-40D9-8DDE-6775071A43F0}" type="sibTrans" cxnId="{F46CB706-0720-41D7-9CC1-4D1EF61F1C69}">
      <dgm:prSet/>
      <dgm:spPr/>
      <dgm:t>
        <a:bodyPr/>
        <a:lstStyle/>
        <a:p>
          <a:endParaRPr lang="en-US"/>
        </a:p>
      </dgm:t>
    </dgm:pt>
    <dgm:pt modelId="{BFC94BDA-EAFE-42E2-8D41-76766762C579}">
      <dgm:prSet/>
      <dgm:spPr/>
      <dgm:t>
        <a:bodyPr/>
        <a:lstStyle/>
        <a:p>
          <a:r>
            <a:rPr lang="en-US" dirty="0"/>
            <a:t>Core</a:t>
          </a:r>
          <a:r>
            <a:rPr lang="en-US" baseline="0" dirty="0"/>
            <a:t> public health services defined</a:t>
          </a:r>
          <a:endParaRPr lang="en-US" dirty="0"/>
        </a:p>
      </dgm:t>
    </dgm:pt>
    <dgm:pt modelId="{8514B3BF-8D8B-4F6B-A713-AC5774B8EFBA}" type="parTrans" cxnId="{AAF03252-468D-4A7B-96ED-C58710C1969B}">
      <dgm:prSet/>
      <dgm:spPr/>
      <dgm:t>
        <a:bodyPr/>
        <a:lstStyle/>
        <a:p>
          <a:endParaRPr lang="en-US"/>
        </a:p>
      </dgm:t>
    </dgm:pt>
    <dgm:pt modelId="{0545446D-72BE-4C09-AB0F-F968B5FA693A}" type="sibTrans" cxnId="{AAF03252-468D-4A7B-96ED-C58710C1969B}">
      <dgm:prSet/>
      <dgm:spPr/>
      <dgm:t>
        <a:bodyPr/>
        <a:lstStyle/>
        <a:p>
          <a:endParaRPr lang="en-US"/>
        </a:p>
      </dgm:t>
    </dgm:pt>
    <dgm:pt modelId="{40864641-F451-40CE-A5FE-DC019915CF05}">
      <dgm:prSet/>
      <dgm:spPr/>
      <dgm:t>
        <a:bodyPr/>
        <a:lstStyle/>
        <a:p>
          <a:r>
            <a:rPr lang="en-US" dirty="0"/>
            <a:t> Provides a method of state funding allocation</a:t>
          </a:r>
        </a:p>
      </dgm:t>
    </dgm:pt>
    <dgm:pt modelId="{E316D089-3D6F-457B-9440-45E938F04F98}" type="parTrans" cxnId="{619F20F1-B617-41A4-9C81-5FA5D00C979B}">
      <dgm:prSet/>
      <dgm:spPr/>
      <dgm:t>
        <a:bodyPr/>
        <a:lstStyle/>
        <a:p>
          <a:endParaRPr lang="en-US"/>
        </a:p>
      </dgm:t>
    </dgm:pt>
    <dgm:pt modelId="{06BDAD79-1BBC-47ED-A5C2-A793545E2FD3}" type="sibTrans" cxnId="{619F20F1-B617-41A4-9C81-5FA5D00C979B}">
      <dgm:prSet/>
      <dgm:spPr/>
      <dgm:t>
        <a:bodyPr/>
        <a:lstStyle/>
        <a:p>
          <a:endParaRPr lang="en-US"/>
        </a:p>
      </dgm:t>
    </dgm:pt>
    <dgm:pt modelId="{CB07B479-A054-4234-B746-DC22B5783848}">
      <dgm:prSet/>
      <dgm:spPr/>
      <dgm:t>
        <a:bodyPr/>
        <a:lstStyle/>
        <a:p>
          <a:r>
            <a:rPr lang="en-US" dirty="0"/>
            <a:t>Allows LHDs to approve grants for core public health services</a:t>
          </a:r>
        </a:p>
      </dgm:t>
    </dgm:pt>
    <dgm:pt modelId="{75053DF5-FEF8-4C7F-B9EF-CE7EBA698344}" type="parTrans" cxnId="{11E1C3C2-6DB8-413D-8D9B-015C93371889}">
      <dgm:prSet/>
      <dgm:spPr/>
      <dgm:t>
        <a:bodyPr/>
        <a:lstStyle/>
        <a:p>
          <a:endParaRPr lang="en-US"/>
        </a:p>
      </dgm:t>
    </dgm:pt>
    <dgm:pt modelId="{CC301F2E-B7DD-49F9-B0DF-EC11B37CCF03}" type="sibTrans" cxnId="{11E1C3C2-6DB8-413D-8D9B-015C93371889}">
      <dgm:prSet/>
      <dgm:spPr/>
      <dgm:t>
        <a:bodyPr/>
        <a:lstStyle/>
        <a:p>
          <a:endParaRPr lang="en-US"/>
        </a:p>
      </dgm:t>
    </dgm:pt>
    <dgm:pt modelId="{B454896E-D114-4228-A159-7BFA46B6A5DC}">
      <dgm:prSet/>
      <dgm:spPr/>
      <dgm:t>
        <a:bodyPr/>
        <a:lstStyle/>
        <a:p>
          <a:r>
            <a:rPr lang="en-US" dirty="0"/>
            <a:t>Requires LHDs to post a new position for the provision of core public health services for at least 30 days</a:t>
          </a:r>
        </a:p>
      </dgm:t>
    </dgm:pt>
    <dgm:pt modelId="{06AC13F0-744A-4BC9-A837-8BD85C480466}" type="parTrans" cxnId="{0062547C-8476-4D4D-8288-8D5DD9F8CD29}">
      <dgm:prSet/>
      <dgm:spPr/>
      <dgm:t>
        <a:bodyPr/>
        <a:lstStyle/>
        <a:p>
          <a:endParaRPr lang="en-US"/>
        </a:p>
      </dgm:t>
    </dgm:pt>
    <dgm:pt modelId="{48F42182-72B9-486B-8F08-CE7E7D8C7CBD}" type="sibTrans" cxnId="{0062547C-8476-4D4D-8288-8D5DD9F8CD29}">
      <dgm:prSet/>
      <dgm:spPr/>
      <dgm:t>
        <a:bodyPr/>
        <a:lstStyle/>
        <a:p>
          <a:endParaRPr lang="en-US"/>
        </a:p>
      </dgm:t>
    </dgm:pt>
    <dgm:pt modelId="{29C81174-336C-41C1-A227-FD75B4A42F2C}">
      <dgm:prSet/>
      <dgm:spPr/>
      <dgm:t>
        <a:bodyPr/>
        <a:lstStyle/>
        <a:p>
          <a:r>
            <a:rPr lang="en-US" dirty="0"/>
            <a:t>Requires public health trainings for new local health officers </a:t>
          </a:r>
        </a:p>
      </dgm:t>
    </dgm:pt>
    <dgm:pt modelId="{7987D69B-76C5-4133-A59C-CE308789D8CD}" type="parTrans" cxnId="{4FEACA7A-2157-4A72-AB07-1FA7EC53DEAF}">
      <dgm:prSet/>
      <dgm:spPr/>
      <dgm:t>
        <a:bodyPr/>
        <a:lstStyle/>
        <a:p>
          <a:endParaRPr lang="en-US"/>
        </a:p>
      </dgm:t>
    </dgm:pt>
    <dgm:pt modelId="{AE24B4FF-661E-4A29-9549-E28C5F69A404}" type="sibTrans" cxnId="{4FEACA7A-2157-4A72-AB07-1FA7EC53DEAF}">
      <dgm:prSet/>
      <dgm:spPr/>
      <dgm:t>
        <a:bodyPr/>
        <a:lstStyle/>
        <a:p>
          <a:endParaRPr lang="en-US"/>
        </a:p>
      </dgm:t>
    </dgm:pt>
    <dgm:pt modelId="{8E7C7F06-B495-417F-A39F-B8D1C68E3417}" type="pres">
      <dgm:prSet presAssocID="{09BCD8A8-4324-4545-BF29-D3830409E860}" presName="diagram" presStyleCnt="0">
        <dgm:presLayoutVars>
          <dgm:dir/>
          <dgm:resizeHandles val="exact"/>
        </dgm:presLayoutVars>
      </dgm:prSet>
      <dgm:spPr/>
    </dgm:pt>
    <dgm:pt modelId="{C2531FA4-C4F7-4434-BA35-1D491CB69C2D}" type="pres">
      <dgm:prSet presAssocID="{AA7CD9E6-06B6-4B78-B765-D6090C1F8023}" presName="node" presStyleLbl="node1" presStyleIdx="0" presStyleCnt="6">
        <dgm:presLayoutVars>
          <dgm:bulletEnabled val="1"/>
        </dgm:presLayoutVars>
      </dgm:prSet>
      <dgm:spPr/>
    </dgm:pt>
    <dgm:pt modelId="{75BBF5FC-0461-4526-8591-419EF980BCE8}" type="pres">
      <dgm:prSet presAssocID="{F1A0D77B-63C6-40D9-8DDE-6775071A43F0}" presName="sibTrans" presStyleCnt="0"/>
      <dgm:spPr/>
    </dgm:pt>
    <dgm:pt modelId="{44FB464E-F8BB-4AFC-832D-8E0CE89DC80C}" type="pres">
      <dgm:prSet presAssocID="{BFC94BDA-EAFE-42E2-8D41-76766762C579}" presName="node" presStyleLbl="node1" presStyleIdx="1" presStyleCnt="6">
        <dgm:presLayoutVars>
          <dgm:bulletEnabled val="1"/>
        </dgm:presLayoutVars>
      </dgm:prSet>
      <dgm:spPr/>
    </dgm:pt>
    <dgm:pt modelId="{A46916F4-0A4B-4425-BEA6-D0847205ACF3}" type="pres">
      <dgm:prSet presAssocID="{0545446D-72BE-4C09-AB0F-F968B5FA693A}" presName="sibTrans" presStyleCnt="0"/>
      <dgm:spPr/>
    </dgm:pt>
    <dgm:pt modelId="{7B307BC8-9522-43DD-B816-D48D8EFD2C9B}" type="pres">
      <dgm:prSet presAssocID="{40864641-F451-40CE-A5FE-DC019915CF05}" presName="node" presStyleLbl="node1" presStyleIdx="2" presStyleCnt="6">
        <dgm:presLayoutVars>
          <dgm:bulletEnabled val="1"/>
        </dgm:presLayoutVars>
      </dgm:prSet>
      <dgm:spPr/>
    </dgm:pt>
    <dgm:pt modelId="{95CE2ADE-45E3-40C8-8E13-F8BF9279F369}" type="pres">
      <dgm:prSet presAssocID="{06BDAD79-1BBC-47ED-A5C2-A793545E2FD3}" presName="sibTrans" presStyleCnt="0"/>
      <dgm:spPr/>
    </dgm:pt>
    <dgm:pt modelId="{12D80A9F-8B01-4D48-ACB6-0CD8F2C9D3C1}" type="pres">
      <dgm:prSet presAssocID="{CB07B479-A054-4234-B746-DC22B5783848}" presName="node" presStyleLbl="node1" presStyleIdx="3" presStyleCnt="6">
        <dgm:presLayoutVars>
          <dgm:bulletEnabled val="1"/>
        </dgm:presLayoutVars>
      </dgm:prSet>
      <dgm:spPr/>
    </dgm:pt>
    <dgm:pt modelId="{5C251A72-2E68-453C-A795-F1302E71E977}" type="pres">
      <dgm:prSet presAssocID="{CC301F2E-B7DD-49F9-B0DF-EC11B37CCF03}" presName="sibTrans" presStyleCnt="0"/>
      <dgm:spPr/>
    </dgm:pt>
    <dgm:pt modelId="{D2E44FA0-71F3-4C08-A3C1-2965BA8A7220}" type="pres">
      <dgm:prSet presAssocID="{B454896E-D114-4228-A159-7BFA46B6A5DC}" presName="node" presStyleLbl="node1" presStyleIdx="4" presStyleCnt="6">
        <dgm:presLayoutVars>
          <dgm:bulletEnabled val="1"/>
        </dgm:presLayoutVars>
      </dgm:prSet>
      <dgm:spPr/>
    </dgm:pt>
    <dgm:pt modelId="{1D2F5CD6-41B0-4949-9B3F-836E7D335F1F}" type="pres">
      <dgm:prSet presAssocID="{48F42182-72B9-486B-8F08-CE7E7D8C7CBD}" presName="sibTrans" presStyleCnt="0"/>
      <dgm:spPr/>
    </dgm:pt>
    <dgm:pt modelId="{C0B283E5-0E27-4E4D-BE52-485107C8C255}" type="pres">
      <dgm:prSet presAssocID="{29C81174-336C-41C1-A227-FD75B4A42F2C}" presName="node" presStyleLbl="node1" presStyleIdx="5" presStyleCnt="6">
        <dgm:presLayoutVars>
          <dgm:bulletEnabled val="1"/>
        </dgm:presLayoutVars>
      </dgm:prSet>
      <dgm:spPr/>
    </dgm:pt>
  </dgm:ptLst>
  <dgm:cxnLst>
    <dgm:cxn modelId="{F46CB706-0720-41D7-9CC1-4D1EF61F1C69}" srcId="{09BCD8A8-4324-4545-BF29-D3830409E860}" destId="{AA7CD9E6-06B6-4B78-B765-D6090C1F8023}" srcOrd="0" destOrd="0" parTransId="{CED34329-F448-4302-A764-1C7606F93634}" sibTransId="{F1A0D77B-63C6-40D9-8DDE-6775071A43F0}"/>
    <dgm:cxn modelId="{A235621A-3A13-44C6-A08F-BF820E209BDE}" type="presOf" srcId="{CB07B479-A054-4234-B746-DC22B5783848}" destId="{12D80A9F-8B01-4D48-ACB6-0CD8F2C9D3C1}" srcOrd="0" destOrd="0" presId="urn:microsoft.com/office/officeart/2005/8/layout/default"/>
    <dgm:cxn modelId="{BE42755B-BCA6-4161-B62F-D581A5F971CE}" type="presOf" srcId="{B454896E-D114-4228-A159-7BFA46B6A5DC}" destId="{D2E44FA0-71F3-4C08-A3C1-2965BA8A7220}" srcOrd="0" destOrd="0" presId="urn:microsoft.com/office/officeart/2005/8/layout/default"/>
    <dgm:cxn modelId="{AAF03252-468D-4A7B-96ED-C58710C1969B}" srcId="{09BCD8A8-4324-4545-BF29-D3830409E860}" destId="{BFC94BDA-EAFE-42E2-8D41-76766762C579}" srcOrd="1" destOrd="0" parTransId="{8514B3BF-8D8B-4F6B-A713-AC5774B8EFBA}" sibTransId="{0545446D-72BE-4C09-AB0F-F968B5FA693A}"/>
    <dgm:cxn modelId="{4FEACA7A-2157-4A72-AB07-1FA7EC53DEAF}" srcId="{09BCD8A8-4324-4545-BF29-D3830409E860}" destId="{29C81174-336C-41C1-A227-FD75B4A42F2C}" srcOrd="5" destOrd="0" parTransId="{7987D69B-76C5-4133-A59C-CE308789D8CD}" sibTransId="{AE24B4FF-661E-4A29-9549-E28C5F69A404}"/>
    <dgm:cxn modelId="{0062547C-8476-4D4D-8288-8D5DD9F8CD29}" srcId="{09BCD8A8-4324-4545-BF29-D3830409E860}" destId="{B454896E-D114-4228-A159-7BFA46B6A5DC}" srcOrd="4" destOrd="0" parTransId="{06AC13F0-744A-4BC9-A837-8BD85C480466}" sibTransId="{48F42182-72B9-486B-8F08-CE7E7D8C7CBD}"/>
    <dgm:cxn modelId="{67DC0898-6651-40F2-9BF8-48A9F856D15B}" type="presOf" srcId="{29C81174-336C-41C1-A227-FD75B4A42F2C}" destId="{C0B283E5-0E27-4E4D-BE52-485107C8C255}" srcOrd="0" destOrd="0" presId="urn:microsoft.com/office/officeart/2005/8/layout/default"/>
    <dgm:cxn modelId="{61675EA2-9B7C-43AD-BBBA-A56B946CAE57}" type="presOf" srcId="{40864641-F451-40CE-A5FE-DC019915CF05}" destId="{7B307BC8-9522-43DD-B816-D48D8EFD2C9B}" srcOrd="0" destOrd="0" presId="urn:microsoft.com/office/officeart/2005/8/layout/default"/>
    <dgm:cxn modelId="{A6B916AA-A81F-42BF-ACDF-BCD202CC9BFE}" type="presOf" srcId="{09BCD8A8-4324-4545-BF29-D3830409E860}" destId="{8E7C7F06-B495-417F-A39F-B8D1C68E3417}" srcOrd="0" destOrd="0" presId="urn:microsoft.com/office/officeart/2005/8/layout/default"/>
    <dgm:cxn modelId="{65EE97AD-01A4-415D-A27F-AC6DE2741318}" type="presOf" srcId="{BFC94BDA-EAFE-42E2-8D41-76766762C579}" destId="{44FB464E-F8BB-4AFC-832D-8E0CE89DC80C}" srcOrd="0" destOrd="0" presId="urn:microsoft.com/office/officeart/2005/8/layout/default"/>
    <dgm:cxn modelId="{47ED07BC-991F-4009-9BE8-614AA2223CE1}" type="presOf" srcId="{AA7CD9E6-06B6-4B78-B765-D6090C1F8023}" destId="{C2531FA4-C4F7-4434-BA35-1D491CB69C2D}" srcOrd="0" destOrd="0" presId="urn:microsoft.com/office/officeart/2005/8/layout/default"/>
    <dgm:cxn modelId="{11E1C3C2-6DB8-413D-8D9B-015C93371889}" srcId="{09BCD8A8-4324-4545-BF29-D3830409E860}" destId="{CB07B479-A054-4234-B746-DC22B5783848}" srcOrd="3" destOrd="0" parTransId="{75053DF5-FEF8-4C7F-B9EF-CE7EBA698344}" sibTransId="{CC301F2E-B7DD-49F9-B0DF-EC11B37CCF03}"/>
    <dgm:cxn modelId="{619F20F1-B617-41A4-9C81-5FA5D00C979B}" srcId="{09BCD8A8-4324-4545-BF29-D3830409E860}" destId="{40864641-F451-40CE-A5FE-DC019915CF05}" srcOrd="2" destOrd="0" parTransId="{E316D089-3D6F-457B-9440-45E938F04F98}" sibTransId="{06BDAD79-1BBC-47ED-A5C2-A793545E2FD3}"/>
    <dgm:cxn modelId="{1621EC49-6685-4FCF-957F-DD031D439A57}" type="presParOf" srcId="{8E7C7F06-B495-417F-A39F-B8D1C68E3417}" destId="{C2531FA4-C4F7-4434-BA35-1D491CB69C2D}" srcOrd="0" destOrd="0" presId="urn:microsoft.com/office/officeart/2005/8/layout/default"/>
    <dgm:cxn modelId="{D6FAB0FD-29C8-4435-84EA-B71008025D61}" type="presParOf" srcId="{8E7C7F06-B495-417F-A39F-B8D1C68E3417}" destId="{75BBF5FC-0461-4526-8591-419EF980BCE8}" srcOrd="1" destOrd="0" presId="urn:microsoft.com/office/officeart/2005/8/layout/default"/>
    <dgm:cxn modelId="{1499C4CA-3A02-45E3-960D-872B0141971C}" type="presParOf" srcId="{8E7C7F06-B495-417F-A39F-B8D1C68E3417}" destId="{44FB464E-F8BB-4AFC-832D-8E0CE89DC80C}" srcOrd="2" destOrd="0" presId="urn:microsoft.com/office/officeart/2005/8/layout/default"/>
    <dgm:cxn modelId="{FBE044CB-389C-407C-B93E-16E60DE5FDC6}" type="presParOf" srcId="{8E7C7F06-B495-417F-A39F-B8D1C68E3417}" destId="{A46916F4-0A4B-4425-BEA6-D0847205ACF3}" srcOrd="3" destOrd="0" presId="urn:microsoft.com/office/officeart/2005/8/layout/default"/>
    <dgm:cxn modelId="{FD63C92C-06EB-4FDA-9EDF-5371F3F195F5}" type="presParOf" srcId="{8E7C7F06-B495-417F-A39F-B8D1C68E3417}" destId="{7B307BC8-9522-43DD-B816-D48D8EFD2C9B}" srcOrd="4" destOrd="0" presId="urn:microsoft.com/office/officeart/2005/8/layout/default"/>
    <dgm:cxn modelId="{77E78B61-7B58-41CE-B788-8F690592A76D}" type="presParOf" srcId="{8E7C7F06-B495-417F-A39F-B8D1C68E3417}" destId="{95CE2ADE-45E3-40C8-8E13-F8BF9279F369}" srcOrd="5" destOrd="0" presId="urn:microsoft.com/office/officeart/2005/8/layout/default"/>
    <dgm:cxn modelId="{DCB09B09-852F-4AEC-B748-403110ED0581}" type="presParOf" srcId="{8E7C7F06-B495-417F-A39F-B8D1C68E3417}" destId="{12D80A9F-8B01-4D48-ACB6-0CD8F2C9D3C1}" srcOrd="6" destOrd="0" presId="urn:microsoft.com/office/officeart/2005/8/layout/default"/>
    <dgm:cxn modelId="{D11F322F-C6BD-4C48-A028-7856E09FEC83}" type="presParOf" srcId="{8E7C7F06-B495-417F-A39F-B8D1C68E3417}" destId="{5C251A72-2E68-453C-A795-F1302E71E977}" srcOrd="7" destOrd="0" presId="urn:microsoft.com/office/officeart/2005/8/layout/default"/>
    <dgm:cxn modelId="{566D781A-A2FB-4A2E-96F1-3A82C3184E04}" type="presParOf" srcId="{8E7C7F06-B495-417F-A39F-B8D1C68E3417}" destId="{D2E44FA0-71F3-4C08-A3C1-2965BA8A7220}" srcOrd="8" destOrd="0" presId="urn:microsoft.com/office/officeart/2005/8/layout/default"/>
    <dgm:cxn modelId="{C98E292F-A753-4800-A50D-B34EA625AA17}" type="presParOf" srcId="{8E7C7F06-B495-417F-A39F-B8D1C68E3417}" destId="{1D2F5CD6-41B0-4949-9B3F-836E7D335F1F}" srcOrd="9" destOrd="0" presId="urn:microsoft.com/office/officeart/2005/8/layout/default"/>
    <dgm:cxn modelId="{14ACA353-CFBD-4714-ACAF-D3F19674669D}" type="presParOf" srcId="{8E7C7F06-B495-417F-A39F-B8D1C68E3417}" destId="{C0B283E5-0E27-4E4D-BE52-485107C8C25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BCD8A8-4324-4545-BF29-D3830409E860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7CD9E6-06B6-4B78-B765-D6090C1F8023}">
      <dgm:prSet custT="1"/>
      <dgm:spPr/>
      <dgm:t>
        <a:bodyPr/>
        <a:lstStyle/>
        <a:p>
          <a:r>
            <a:rPr lang="en-US" sz="2400" dirty="0"/>
            <a:t>State budget bill</a:t>
          </a:r>
        </a:p>
      </dgm:t>
    </dgm:pt>
    <dgm:pt modelId="{CED34329-F448-4302-A764-1C7606F93634}" type="parTrans" cxnId="{F46CB706-0720-41D7-9CC1-4D1EF61F1C69}">
      <dgm:prSet/>
      <dgm:spPr/>
      <dgm:t>
        <a:bodyPr/>
        <a:lstStyle/>
        <a:p>
          <a:endParaRPr lang="en-US"/>
        </a:p>
      </dgm:t>
    </dgm:pt>
    <dgm:pt modelId="{F1A0D77B-63C6-40D9-8DDE-6775071A43F0}" type="sibTrans" cxnId="{F46CB706-0720-41D7-9CC1-4D1EF61F1C69}">
      <dgm:prSet/>
      <dgm:spPr/>
      <dgm:t>
        <a:bodyPr/>
        <a:lstStyle/>
        <a:p>
          <a:endParaRPr lang="en-US"/>
        </a:p>
      </dgm:t>
    </dgm:pt>
    <dgm:pt modelId="{BFC94BDA-EAFE-42E2-8D41-76766762C579}">
      <dgm:prSet custT="1"/>
      <dgm:spPr/>
      <dgm:t>
        <a:bodyPr/>
        <a:lstStyle/>
        <a:p>
          <a:r>
            <a:rPr lang="en-US" sz="2400" dirty="0"/>
            <a:t>Addresses GPHC funding for LHDs</a:t>
          </a:r>
        </a:p>
      </dgm:t>
    </dgm:pt>
    <dgm:pt modelId="{8514B3BF-8D8B-4F6B-A713-AC5774B8EFBA}" type="parTrans" cxnId="{AAF03252-468D-4A7B-96ED-C58710C1969B}">
      <dgm:prSet/>
      <dgm:spPr/>
      <dgm:t>
        <a:bodyPr/>
        <a:lstStyle/>
        <a:p>
          <a:endParaRPr lang="en-US"/>
        </a:p>
      </dgm:t>
    </dgm:pt>
    <dgm:pt modelId="{0545446D-72BE-4C09-AB0F-F968B5FA693A}" type="sibTrans" cxnId="{AAF03252-468D-4A7B-96ED-C58710C1969B}">
      <dgm:prSet/>
      <dgm:spPr/>
      <dgm:t>
        <a:bodyPr/>
        <a:lstStyle/>
        <a:p>
          <a:endParaRPr lang="en-US"/>
        </a:p>
      </dgm:t>
    </dgm:pt>
    <dgm:pt modelId="{40864641-F451-40CE-A5FE-DC019915CF05}">
      <dgm:prSet custT="1"/>
      <dgm:spPr/>
      <dgm:t>
        <a:bodyPr/>
        <a:lstStyle/>
        <a:p>
          <a:r>
            <a:rPr lang="en-US" sz="2200" dirty="0"/>
            <a:t> </a:t>
          </a:r>
          <a:r>
            <a:rPr lang="en-US" sz="2400" dirty="0"/>
            <a:t>$75 million in year 1 for LHDs in Indiana</a:t>
          </a:r>
          <a:endParaRPr lang="en-US" sz="2200" dirty="0"/>
        </a:p>
      </dgm:t>
    </dgm:pt>
    <dgm:pt modelId="{E316D089-3D6F-457B-9440-45E938F04F98}" type="parTrans" cxnId="{619F20F1-B617-41A4-9C81-5FA5D00C979B}">
      <dgm:prSet/>
      <dgm:spPr/>
      <dgm:t>
        <a:bodyPr/>
        <a:lstStyle/>
        <a:p>
          <a:endParaRPr lang="en-US"/>
        </a:p>
      </dgm:t>
    </dgm:pt>
    <dgm:pt modelId="{06BDAD79-1BBC-47ED-A5C2-A793545E2FD3}" type="sibTrans" cxnId="{619F20F1-B617-41A4-9C81-5FA5D00C979B}">
      <dgm:prSet/>
      <dgm:spPr/>
      <dgm:t>
        <a:bodyPr/>
        <a:lstStyle/>
        <a:p>
          <a:endParaRPr lang="en-US"/>
        </a:p>
      </dgm:t>
    </dgm:pt>
    <dgm:pt modelId="{CB07B479-A054-4234-B746-DC22B5783848}">
      <dgm:prSet custT="1"/>
      <dgm:spPr/>
      <dgm:t>
        <a:bodyPr/>
        <a:lstStyle/>
        <a:p>
          <a:r>
            <a:rPr lang="en-US" sz="2400" dirty="0"/>
            <a:t>$150 million in year 2 for LHDs in Indiana</a:t>
          </a:r>
        </a:p>
      </dgm:t>
    </dgm:pt>
    <dgm:pt modelId="{75053DF5-FEF8-4C7F-B9EF-CE7EBA698344}" type="parTrans" cxnId="{11E1C3C2-6DB8-413D-8D9B-015C93371889}">
      <dgm:prSet/>
      <dgm:spPr/>
      <dgm:t>
        <a:bodyPr/>
        <a:lstStyle/>
        <a:p>
          <a:endParaRPr lang="en-US"/>
        </a:p>
      </dgm:t>
    </dgm:pt>
    <dgm:pt modelId="{CC301F2E-B7DD-49F9-B0DF-EC11B37CCF03}" type="sibTrans" cxnId="{11E1C3C2-6DB8-413D-8D9B-015C93371889}">
      <dgm:prSet/>
      <dgm:spPr/>
      <dgm:t>
        <a:bodyPr/>
        <a:lstStyle/>
        <a:p>
          <a:endParaRPr lang="en-US"/>
        </a:p>
      </dgm:t>
    </dgm:pt>
    <dgm:pt modelId="{B454896E-D114-4228-A159-7BFA46B6A5DC}">
      <dgm:prSet custT="1"/>
      <dgm:spPr/>
      <dgm:t>
        <a:bodyPr/>
        <a:lstStyle/>
        <a:p>
          <a:r>
            <a:rPr lang="en-US" sz="2400" dirty="0"/>
            <a:t>Allows for regional staff to support LHD services</a:t>
          </a:r>
        </a:p>
      </dgm:t>
    </dgm:pt>
    <dgm:pt modelId="{06AC13F0-744A-4BC9-A837-8BD85C480466}" type="parTrans" cxnId="{0062547C-8476-4D4D-8288-8D5DD9F8CD29}">
      <dgm:prSet/>
      <dgm:spPr/>
      <dgm:t>
        <a:bodyPr/>
        <a:lstStyle/>
        <a:p>
          <a:endParaRPr lang="en-US"/>
        </a:p>
      </dgm:t>
    </dgm:pt>
    <dgm:pt modelId="{48F42182-72B9-486B-8F08-CE7E7D8C7CBD}" type="sibTrans" cxnId="{0062547C-8476-4D4D-8288-8D5DD9F8CD29}">
      <dgm:prSet/>
      <dgm:spPr/>
      <dgm:t>
        <a:bodyPr/>
        <a:lstStyle/>
        <a:p>
          <a:endParaRPr lang="en-US"/>
        </a:p>
      </dgm:t>
    </dgm:pt>
    <dgm:pt modelId="{29C81174-336C-41C1-A227-FD75B4A42F2C}">
      <dgm:prSet custT="1"/>
      <dgm:spPr/>
      <dgm:t>
        <a:bodyPr/>
        <a:lstStyle/>
        <a:p>
          <a:r>
            <a:rPr lang="en-US" sz="2200" dirty="0"/>
            <a:t> </a:t>
          </a:r>
          <a:r>
            <a:rPr lang="en-US" sz="2000" dirty="0"/>
            <a:t>Allows for 13.75M in year 1 and 18M in year 2 to address Emergency Preparedness at the state level</a:t>
          </a:r>
          <a:endParaRPr lang="en-US" sz="2200" dirty="0"/>
        </a:p>
      </dgm:t>
    </dgm:pt>
    <dgm:pt modelId="{7987D69B-76C5-4133-A59C-CE308789D8CD}" type="parTrans" cxnId="{4FEACA7A-2157-4A72-AB07-1FA7EC53DEAF}">
      <dgm:prSet/>
      <dgm:spPr/>
      <dgm:t>
        <a:bodyPr/>
        <a:lstStyle/>
        <a:p>
          <a:endParaRPr lang="en-US"/>
        </a:p>
      </dgm:t>
    </dgm:pt>
    <dgm:pt modelId="{AE24B4FF-661E-4A29-9549-E28C5F69A404}" type="sibTrans" cxnId="{4FEACA7A-2157-4A72-AB07-1FA7EC53DEAF}">
      <dgm:prSet/>
      <dgm:spPr/>
      <dgm:t>
        <a:bodyPr/>
        <a:lstStyle/>
        <a:p>
          <a:endParaRPr lang="en-US"/>
        </a:p>
      </dgm:t>
    </dgm:pt>
    <dgm:pt modelId="{8E7C7F06-B495-417F-A39F-B8D1C68E3417}" type="pres">
      <dgm:prSet presAssocID="{09BCD8A8-4324-4545-BF29-D3830409E860}" presName="diagram" presStyleCnt="0">
        <dgm:presLayoutVars>
          <dgm:dir/>
          <dgm:resizeHandles val="exact"/>
        </dgm:presLayoutVars>
      </dgm:prSet>
      <dgm:spPr/>
    </dgm:pt>
    <dgm:pt modelId="{C2531FA4-C4F7-4434-BA35-1D491CB69C2D}" type="pres">
      <dgm:prSet presAssocID="{AA7CD9E6-06B6-4B78-B765-D6090C1F8023}" presName="node" presStyleLbl="node1" presStyleIdx="0" presStyleCnt="6">
        <dgm:presLayoutVars>
          <dgm:bulletEnabled val="1"/>
        </dgm:presLayoutVars>
      </dgm:prSet>
      <dgm:spPr/>
    </dgm:pt>
    <dgm:pt modelId="{75BBF5FC-0461-4526-8591-419EF980BCE8}" type="pres">
      <dgm:prSet presAssocID="{F1A0D77B-63C6-40D9-8DDE-6775071A43F0}" presName="sibTrans" presStyleCnt="0"/>
      <dgm:spPr/>
    </dgm:pt>
    <dgm:pt modelId="{44FB464E-F8BB-4AFC-832D-8E0CE89DC80C}" type="pres">
      <dgm:prSet presAssocID="{BFC94BDA-EAFE-42E2-8D41-76766762C579}" presName="node" presStyleLbl="node1" presStyleIdx="1" presStyleCnt="6">
        <dgm:presLayoutVars>
          <dgm:bulletEnabled val="1"/>
        </dgm:presLayoutVars>
      </dgm:prSet>
      <dgm:spPr/>
    </dgm:pt>
    <dgm:pt modelId="{A46916F4-0A4B-4425-BEA6-D0847205ACF3}" type="pres">
      <dgm:prSet presAssocID="{0545446D-72BE-4C09-AB0F-F968B5FA693A}" presName="sibTrans" presStyleCnt="0"/>
      <dgm:spPr/>
    </dgm:pt>
    <dgm:pt modelId="{7B307BC8-9522-43DD-B816-D48D8EFD2C9B}" type="pres">
      <dgm:prSet presAssocID="{40864641-F451-40CE-A5FE-DC019915CF05}" presName="node" presStyleLbl="node1" presStyleIdx="2" presStyleCnt="6">
        <dgm:presLayoutVars>
          <dgm:bulletEnabled val="1"/>
        </dgm:presLayoutVars>
      </dgm:prSet>
      <dgm:spPr/>
    </dgm:pt>
    <dgm:pt modelId="{95CE2ADE-45E3-40C8-8E13-F8BF9279F369}" type="pres">
      <dgm:prSet presAssocID="{06BDAD79-1BBC-47ED-A5C2-A793545E2FD3}" presName="sibTrans" presStyleCnt="0"/>
      <dgm:spPr/>
    </dgm:pt>
    <dgm:pt modelId="{12D80A9F-8B01-4D48-ACB6-0CD8F2C9D3C1}" type="pres">
      <dgm:prSet presAssocID="{CB07B479-A054-4234-B746-DC22B5783848}" presName="node" presStyleLbl="node1" presStyleIdx="3" presStyleCnt="6">
        <dgm:presLayoutVars>
          <dgm:bulletEnabled val="1"/>
        </dgm:presLayoutVars>
      </dgm:prSet>
      <dgm:spPr/>
    </dgm:pt>
    <dgm:pt modelId="{5C251A72-2E68-453C-A795-F1302E71E977}" type="pres">
      <dgm:prSet presAssocID="{CC301F2E-B7DD-49F9-B0DF-EC11B37CCF03}" presName="sibTrans" presStyleCnt="0"/>
      <dgm:spPr/>
    </dgm:pt>
    <dgm:pt modelId="{D2E44FA0-71F3-4C08-A3C1-2965BA8A7220}" type="pres">
      <dgm:prSet presAssocID="{B454896E-D114-4228-A159-7BFA46B6A5DC}" presName="node" presStyleLbl="node1" presStyleIdx="4" presStyleCnt="6">
        <dgm:presLayoutVars>
          <dgm:bulletEnabled val="1"/>
        </dgm:presLayoutVars>
      </dgm:prSet>
      <dgm:spPr/>
    </dgm:pt>
    <dgm:pt modelId="{1D2F5CD6-41B0-4949-9B3F-836E7D335F1F}" type="pres">
      <dgm:prSet presAssocID="{48F42182-72B9-486B-8F08-CE7E7D8C7CBD}" presName="sibTrans" presStyleCnt="0"/>
      <dgm:spPr/>
    </dgm:pt>
    <dgm:pt modelId="{C0B283E5-0E27-4E4D-BE52-485107C8C255}" type="pres">
      <dgm:prSet presAssocID="{29C81174-336C-41C1-A227-FD75B4A42F2C}" presName="node" presStyleLbl="node1" presStyleIdx="5" presStyleCnt="6">
        <dgm:presLayoutVars>
          <dgm:bulletEnabled val="1"/>
        </dgm:presLayoutVars>
      </dgm:prSet>
      <dgm:spPr/>
    </dgm:pt>
  </dgm:ptLst>
  <dgm:cxnLst>
    <dgm:cxn modelId="{F46CB706-0720-41D7-9CC1-4D1EF61F1C69}" srcId="{09BCD8A8-4324-4545-BF29-D3830409E860}" destId="{AA7CD9E6-06B6-4B78-B765-D6090C1F8023}" srcOrd="0" destOrd="0" parTransId="{CED34329-F448-4302-A764-1C7606F93634}" sibTransId="{F1A0D77B-63C6-40D9-8DDE-6775071A43F0}"/>
    <dgm:cxn modelId="{A235621A-3A13-44C6-A08F-BF820E209BDE}" type="presOf" srcId="{CB07B479-A054-4234-B746-DC22B5783848}" destId="{12D80A9F-8B01-4D48-ACB6-0CD8F2C9D3C1}" srcOrd="0" destOrd="0" presId="urn:microsoft.com/office/officeart/2005/8/layout/default"/>
    <dgm:cxn modelId="{BE42755B-BCA6-4161-B62F-D581A5F971CE}" type="presOf" srcId="{B454896E-D114-4228-A159-7BFA46B6A5DC}" destId="{D2E44FA0-71F3-4C08-A3C1-2965BA8A7220}" srcOrd="0" destOrd="0" presId="urn:microsoft.com/office/officeart/2005/8/layout/default"/>
    <dgm:cxn modelId="{AAF03252-468D-4A7B-96ED-C58710C1969B}" srcId="{09BCD8A8-4324-4545-BF29-D3830409E860}" destId="{BFC94BDA-EAFE-42E2-8D41-76766762C579}" srcOrd="1" destOrd="0" parTransId="{8514B3BF-8D8B-4F6B-A713-AC5774B8EFBA}" sibTransId="{0545446D-72BE-4C09-AB0F-F968B5FA693A}"/>
    <dgm:cxn modelId="{4FEACA7A-2157-4A72-AB07-1FA7EC53DEAF}" srcId="{09BCD8A8-4324-4545-BF29-D3830409E860}" destId="{29C81174-336C-41C1-A227-FD75B4A42F2C}" srcOrd="5" destOrd="0" parTransId="{7987D69B-76C5-4133-A59C-CE308789D8CD}" sibTransId="{AE24B4FF-661E-4A29-9549-E28C5F69A404}"/>
    <dgm:cxn modelId="{0062547C-8476-4D4D-8288-8D5DD9F8CD29}" srcId="{09BCD8A8-4324-4545-BF29-D3830409E860}" destId="{B454896E-D114-4228-A159-7BFA46B6A5DC}" srcOrd="4" destOrd="0" parTransId="{06AC13F0-744A-4BC9-A837-8BD85C480466}" sibTransId="{48F42182-72B9-486B-8F08-CE7E7D8C7CBD}"/>
    <dgm:cxn modelId="{67DC0898-6651-40F2-9BF8-48A9F856D15B}" type="presOf" srcId="{29C81174-336C-41C1-A227-FD75B4A42F2C}" destId="{C0B283E5-0E27-4E4D-BE52-485107C8C255}" srcOrd="0" destOrd="0" presId="urn:microsoft.com/office/officeart/2005/8/layout/default"/>
    <dgm:cxn modelId="{61675EA2-9B7C-43AD-BBBA-A56B946CAE57}" type="presOf" srcId="{40864641-F451-40CE-A5FE-DC019915CF05}" destId="{7B307BC8-9522-43DD-B816-D48D8EFD2C9B}" srcOrd="0" destOrd="0" presId="urn:microsoft.com/office/officeart/2005/8/layout/default"/>
    <dgm:cxn modelId="{A6B916AA-A81F-42BF-ACDF-BCD202CC9BFE}" type="presOf" srcId="{09BCD8A8-4324-4545-BF29-D3830409E860}" destId="{8E7C7F06-B495-417F-A39F-B8D1C68E3417}" srcOrd="0" destOrd="0" presId="urn:microsoft.com/office/officeart/2005/8/layout/default"/>
    <dgm:cxn modelId="{65EE97AD-01A4-415D-A27F-AC6DE2741318}" type="presOf" srcId="{BFC94BDA-EAFE-42E2-8D41-76766762C579}" destId="{44FB464E-F8BB-4AFC-832D-8E0CE89DC80C}" srcOrd="0" destOrd="0" presId="urn:microsoft.com/office/officeart/2005/8/layout/default"/>
    <dgm:cxn modelId="{47ED07BC-991F-4009-9BE8-614AA2223CE1}" type="presOf" srcId="{AA7CD9E6-06B6-4B78-B765-D6090C1F8023}" destId="{C2531FA4-C4F7-4434-BA35-1D491CB69C2D}" srcOrd="0" destOrd="0" presId="urn:microsoft.com/office/officeart/2005/8/layout/default"/>
    <dgm:cxn modelId="{11E1C3C2-6DB8-413D-8D9B-015C93371889}" srcId="{09BCD8A8-4324-4545-BF29-D3830409E860}" destId="{CB07B479-A054-4234-B746-DC22B5783848}" srcOrd="3" destOrd="0" parTransId="{75053DF5-FEF8-4C7F-B9EF-CE7EBA698344}" sibTransId="{CC301F2E-B7DD-49F9-B0DF-EC11B37CCF03}"/>
    <dgm:cxn modelId="{619F20F1-B617-41A4-9C81-5FA5D00C979B}" srcId="{09BCD8A8-4324-4545-BF29-D3830409E860}" destId="{40864641-F451-40CE-A5FE-DC019915CF05}" srcOrd="2" destOrd="0" parTransId="{E316D089-3D6F-457B-9440-45E938F04F98}" sibTransId="{06BDAD79-1BBC-47ED-A5C2-A793545E2FD3}"/>
    <dgm:cxn modelId="{1621EC49-6685-4FCF-957F-DD031D439A57}" type="presParOf" srcId="{8E7C7F06-B495-417F-A39F-B8D1C68E3417}" destId="{C2531FA4-C4F7-4434-BA35-1D491CB69C2D}" srcOrd="0" destOrd="0" presId="urn:microsoft.com/office/officeart/2005/8/layout/default"/>
    <dgm:cxn modelId="{D6FAB0FD-29C8-4435-84EA-B71008025D61}" type="presParOf" srcId="{8E7C7F06-B495-417F-A39F-B8D1C68E3417}" destId="{75BBF5FC-0461-4526-8591-419EF980BCE8}" srcOrd="1" destOrd="0" presId="urn:microsoft.com/office/officeart/2005/8/layout/default"/>
    <dgm:cxn modelId="{1499C4CA-3A02-45E3-960D-872B0141971C}" type="presParOf" srcId="{8E7C7F06-B495-417F-A39F-B8D1C68E3417}" destId="{44FB464E-F8BB-4AFC-832D-8E0CE89DC80C}" srcOrd="2" destOrd="0" presId="urn:microsoft.com/office/officeart/2005/8/layout/default"/>
    <dgm:cxn modelId="{FBE044CB-389C-407C-B93E-16E60DE5FDC6}" type="presParOf" srcId="{8E7C7F06-B495-417F-A39F-B8D1C68E3417}" destId="{A46916F4-0A4B-4425-BEA6-D0847205ACF3}" srcOrd="3" destOrd="0" presId="urn:microsoft.com/office/officeart/2005/8/layout/default"/>
    <dgm:cxn modelId="{FD63C92C-06EB-4FDA-9EDF-5371F3F195F5}" type="presParOf" srcId="{8E7C7F06-B495-417F-A39F-B8D1C68E3417}" destId="{7B307BC8-9522-43DD-B816-D48D8EFD2C9B}" srcOrd="4" destOrd="0" presId="urn:microsoft.com/office/officeart/2005/8/layout/default"/>
    <dgm:cxn modelId="{77E78B61-7B58-41CE-B788-8F690592A76D}" type="presParOf" srcId="{8E7C7F06-B495-417F-A39F-B8D1C68E3417}" destId="{95CE2ADE-45E3-40C8-8E13-F8BF9279F369}" srcOrd="5" destOrd="0" presId="urn:microsoft.com/office/officeart/2005/8/layout/default"/>
    <dgm:cxn modelId="{DCB09B09-852F-4AEC-B748-403110ED0581}" type="presParOf" srcId="{8E7C7F06-B495-417F-A39F-B8D1C68E3417}" destId="{12D80A9F-8B01-4D48-ACB6-0CD8F2C9D3C1}" srcOrd="6" destOrd="0" presId="urn:microsoft.com/office/officeart/2005/8/layout/default"/>
    <dgm:cxn modelId="{D11F322F-C6BD-4C48-A028-7856E09FEC83}" type="presParOf" srcId="{8E7C7F06-B495-417F-A39F-B8D1C68E3417}" destId="{5C251A72-2E68-453C-A795-F1302E71E977}" srcOrd="7" destOrd="0" presId="urn:microsoft.com/office/officeart/2005/8/layout/default"/>
    <dgm:cxn modelId="{566D781A-A2FB-4A2E-96F1-3A82C3184E04}" type="presParOf" srcId="{8E7C7F06-B495-417F-A39F-B8D1C68E3417}" destId="{D2E44FA0-71F3-4C08-A3C1-2965BA8A7220}" srcOrd="8" destOrd="0" presId="urn:microsoft.com/office/officeart/2005/8/layout/default"/>
    <dgm:cxn modelId="{C98E292F-A753-4800-A50D-B34EA625AA17}" type="presParOf" srcId="{8E7C7F06-B495-417F-A39F-B8D1C68E3417}" destId="{1D2F5CD6-41B0-4949-9B3F-836E7D335F1F}" srcOrd="9" destOrd="0" presId="urn:microsoft.com/office/officeart/2005/8/layout/default"/>
    <dgm:cxn modelId="{14ACA353-CFBD-4714-ACAF-D3F19674669D}" type="presParOf" srcId="{8E7C7F06-B495-417F-A39F-B8D1C68E3417}" destId="{C0B283E5-0E27-4E4D-BE52-485107C8C25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31FA4-C4F7-4434-BA35-1D491CB69C2D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GPHC legislation</a:t>
          </a:r>
        </a:p>
      </dsp:txBody>
      <dsp:txXfrm>
        <a:off x="377190" y="3160"/>
        <a:ext cx="2907506" cy="1744503"/>
      </dsp:txXfrm>
    </dsp:sp>
    <dsp:sp modelId="{44FB464E-F8BB-4AFC-832D-8E0CE89DC80C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Core</a:t>
          </a:r>
          <a:r>
            <a:rPr lang="en-US" sz="2200" kern="1200" baseline="0" dirty="0"/>
            <a:t> public health services defined</a:t>
          </a:r>
          <a:endParaRPr lang="en-US" sz="2200" kern="1200" dirty="0"/>
        </a:p>
      </dsp:txBody>
      <dsp:txXfrm>
        <a:off x="3575446" y="3160"/>
        <a:ext cx="2907506" cy="1744503"/>
      </dsp:txXfrm>
    </dsp:sp>
    <dsp:sp modelId="{7B307BC8-9522-43DD-B816-D48D8EFD2C9B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 Provides a method of state funding allocation</a:t>
          </a:r>
        </a:p>
      </dsp:txBody>
      <dsp:txXfrm>
        <a:off x="6773703" y="3160"/>
        <a:ext cx="2907506" cy="1744503"/>
      </dsp:txXfrm>
    </dsp:sp>
    <dsp:sp modelId="{12D80A9F-8B01-4D48-ACB6-0CD8F2C9D3C1}">
      <dsp:nvSpPr>
        <dsp:cNvPr id="0" name=""/>
        <dsp:cNvSpPr/>
      </dsp:nvSpPr>
      <dsp:spPr>
        <a:xfrm>
          <a:off x="377190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Allows LHDs to approve grants for core public health services</a:t>
          </a:r>
        </a:p>
      </dsp:txBody>
      <dsp:txXfrm>
        <a:off x="377190" y="2038415"/>
        <a:ext cx="2907506" cy="1744503"/>
      </dsp:txXfrm>
    </dsp:sp>
    <dsp:sp modelId="{D2E44FA0-71F3-4C08-A3C1-2965BA8A7220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Requires LHDs to post a new position for the provision of core public health services for at least 30 days</a:t>
          </a:r>
        </a:p>
      </dsp:txBody>
      <dsp:txXfrm>
        <a:off x="3575446" y="2038415"/>
        <a:ext cx="2907506" cy="1744503"/>
      </dsp:txXfrm>
    </dsp:sp>
    <dsp:sp modelId="{C0B283E5-0E27-4E4D-BE52-485107C8C255}">
      <dsp:nvSpPr>
        <dsp:cNvPr id="0" name=""/>
        <dsp:cNvSpPr/>
      </dsp:nvSpPr>
      <dsp:spPr>
        <a:xfrm>
          <a:off x="6773703" y="2038415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Requires public health trainings for new local health officers </a:t>
          </a:r>
        </a:p>
      </dsp:txBody>
      <dsp:txXfrm>
        <a:off x="6773703" y="2038415"/>
        <a:ext cx="2907506" cy="1744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31FA4-C4F7-4434-BA35-1D491CB69C2D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State budget bill</a:t>
          </a:r>
        </a:p>
      </dsp:txBody>
      <dsp:txXfrm>
        <a:off x="377190" y="3160"/>
        <a:ext cx="2907506" cy="1744503"/>
      </dsp:txXfrm>
    </dsp:sp>
    <dsp:sp modelId="{44FB464E-F8BB-4AFC-832D-8E0CE89DC80C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4">
            <a:hueOff val="-2075728"/>
            <a:satOff val="-10"/>
            <a:lumOff val="-29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Addresses GPHC funding for LHDs</a:t>
          </a:r>
        </a:p>
      </dsp:txBody>
      <dsp:txXfrm>
        <a:off x="3575446" y="3160"/>
        <a:ext cx="2907506" cy="1744503"/>
      </dsp:txXfrm>
    </dsp:sp>
    <dsp:sp modelId="{7B307BC8-9522-43DD-B816-D48D8EFD2C9B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-4151457"/>
            <a:satOff val="-20"/>
            <a:lumOff val="-58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 </a:t>
          </a:r>
          <a:r>
            <a:rPr lang="en-US" sz="2400" kern="1200" dirty="0"/>
            <a:t>$75 million in year 1 for LHDs in Indiana</a:t>
          </a:r>
          <a:endParaRPr lang="en-US" sz="2200" kern="1200" dirty="0"/>
        </a:p>
      </dsp:txBody>
      <dsp:txXfrm>
        <a:off x="6773703" y="3160"/>
        <a:ext cx="2907506" cy="1744503"/>
      </dsp:txXfrm>
    </dsp:sp>
    <dsp:sp modelId="{12D80A9F-8B01-4D48-ACB6-0CD8F2C9D3C1}">
      <dsp:nvSpPr>
        <dsp:cNvPr id="0" name=""/>
        <dsp:cNvSpPr/>
      </dsp:nvSpPr>
      <dsp:spPr>
        <a:xfrm>
          <a:off x="377190" y="2038415"/>
          <a:ext cx="2907506" cy="1744503"/>
        </a:xfrm>
        <a:prstGeom prst="rect">
          <a:avLst/>
        </a:prstGeom>
        <a:solidFill>
          <a:schemeClr val="accent4">
            <a:hueOff val="-6227186"/>
            <a:satOff val="-29"/>
            <a:lumOff val="-8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$150 million in year 2 for LHDs in Indiana</a:t>
          </a:r>
        </a:p>
      </dsp:txBody>
      <dsp:txXfrm>
        <a:off x="377190" y="2038415"/>
        <a:ext cx="2907506" cy="1744503"/>
      </dsp:txXfrm>
    </dsp:sp>
    <dsp:sp modelId="{D2E44FA0-71F3-4C08-A3C1-2965BA8A7220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4">
            <a:hueOff val="-8302914"/>
            <a:satOff val="-39"/>
            <a:lumOff val="-11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Allows for regional staff to support LHD services</a:t>
          </a:r>
        </a:p>
      </dsp:txBody>
      <dsp:txXfrm>
        <a:off x="3575446" y="2038415"/>
        <a:ext cx="2907506" cy="1744503"/>
      </dsp:txXfrm>
    </dsp:sp>
    <dsp:sp modelId="{C0B283E5-0E27-4E4D-BE52-485107C8C255}">
      <dsp:nvSpPr>
        <dsp:cNvPr id="0" name=""/>
        <dsp:cNvSpPr/>
      </dsp:nvSpPr>
      <dsp:spPr>
        <a:xfrm>
          <a:off x="6773703" y="2038415"/>
          <a:ext cx="2907506" cy="1744503"/>
        </a:xfrm>
        <a:prstGeom prst="rect">
          <a:avLst/>
        </a:prstGeom>
        <a:solidFill>
          <a:schemeClr val="accent4">
            <a:hueOff val="-10378642"/>
            <a:satOff val="-49"/>
            <a:lumOff val="-145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 </a:t>
          </a:r>
          <a:r>
            <a:rPr lang="en-US" sz="2000" kern="1200" dirty="0"/>
            <a:t>Allows for 13.75M in year 1 and 18M in year 2 to address Emergency Preparedness at the state level</a:t>
          </a:r>
          <a:endParaRPr lang="en-US" sz="2200" kern="1200" dirty="0"/>
        </a:p>
      </dsp:txBody>
      <dsp:txXfrm>
        <a:off x="6773703" y="2038415"/>
        <a:ext cx="2907506" cy="174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4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1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5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4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87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6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5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2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1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4107B8-419E-419F-AE4A-47F469B7799E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A56B36-35D4-4B73-9925-0F862D5CBF8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51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iga.in.gov/legislative/2023/bills/senate/4/details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iga.in.gov/legislative/2023/bills/house/1001/details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030725F-96B1-4047-B74B-7CC19DB1C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5C5FA12-8725-07E7-EA46-7F275C5F8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en-US" sz="5000" dirty="0"/>
              <a:t>GOVERNOR’S PUBLIC HEALTH COMMISSION</a:t>
            </a:r>
            <a:br>
              <a:rPr lang="en-US" sz="5000" dirty="0"/>
            </a:br>
            <a:r>
              <a:rPr lang="en-US" sz="5000" dirty="0"/>
              <a:t>(GPHC)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C38C2C-2709-6002-9F6A-8EDFB03FE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accent4">
                    <a:lumMod val="50000"/>
                  </a:schemeClr>
                </a:solidFill>
              </a:rPr>
              <a:t>The goal is to ensure that every Hoosier has access to the core public health services that allow them to achieve their optimal health and wellbeing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14B5A7D-B352-42F9-83F6-4AF14C1BA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03ABE8C-6A7E-4C35-B74C-CE45DA0B5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1B6D19-39C5-45BF-8B25-29192C5D1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26" name="Picture 2" descr="Public Health Logo - NACCHO">
            <a:extLst>
              <a:ext uri="{FF2B5EF4-FFF2-40B4-BE49-F238E27FC236}">
                <a16:creationId xmlns:a16="http://schemas.microsoft.com/office/drawing/2014/main" id="{841F606B-BDCD-2B3E-D0C8-43DA99039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36" y="1274271"/>
            <a:ext cx="38100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95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2FF74F-004A-40F8-9BBA-1170E3C12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7D77ED-28A8-4135-8177-8466BFF32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27643B-5CC6-11B6-5C01-09CF9E4A8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GPHC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6EFF-9E03-B3B9-8C2F-1ABFAEE6D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236304"/>
            <a:ext cx="5977938" cy="3652667"/>
          </a:xfrm>
        </p:spPr>
        <p:txBody>
          <a:bodyPr>
            <a:norm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Governor Holcomb established the Governor’s Public Health Commission in August 2021 and charged it with examining the strengths and weaknesses of Indiana’s public health system and making recommendations for improvement.</a:t>
            </a:r>
          </a:p>
          <a:p>
            <a:r>
              <a:rPr lang="en-US" sz="1800">
                <a:solidFill>
                  <a:srgbClr val="FFFFFF"/>
                </a:solidFill>
              </a:rPr>
              <a:t>The commission’s report released in July 2022 focuses on six workstreams: funding; governance; infrastructure and services; emergency preparedness; workforce; data and information integration; and childhood and adolescent health</a:t>
            </a:r>
          </a:p>
          <a:p>
            <a:r>
              <a:rPr lang="en-US" sz="1800">
                <a:solidFill>
                  <a:srgbClr val="FFFFFF"/>
                </a:solidFill>
              </a:rPr>
              <a:t>The centerpiece of the recommendations is a state investment in local public health to support consistent delivery of local public health services across the state.</a:t>
            </a:r>
          </a:p>
          <a:p>
            <a:endParaRPr lang="en-US" sz="18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E484CB-1781-4421-8EB9-D785B9504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2" descr="Public Health Logo - NACCHO">
            <a:extLst>
              <a:ext uri="{FF2B5EF4-FFF2-40B4-BE49-F238E27FC236}">
                <a16:creationId xmlns:a16="http://schemas.microsoft.com/office/drawing/2014/main" id="{D0BFE957-8B16-205C-D099-CAA9C31D4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1982" y="2042754"/>
            <a:ext cx="3294253" cy="275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11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8FE1-80D0-9AB7-750F-63C05D6D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4">
                    <a:lumMod val="50000"/>
                  </a:schemeClr>
                </a:solidFill>
              </a:rPr>
              <a:t>PUBLIC HEALTH LEGISLATURE </a:t>
            </a:r>
            <a:br>
              <a:rPr lang="en-US" sz="34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3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400" dirty="0">
                <a:solidFill>
                  <a:schemeClr val="accent4">
                    <a:lumMod val="50000"/>
                  </a:schemeClr>
                </a:solidFill>
              </a:rPr>
              <a:t>  Senate Bill 4   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https://iga.in.gov/legislative/2023/bills/senate/4/details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3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B49A218-C10F-F8EC-23D0-7EFE88C28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21310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629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8FE1-80D0-9AB7-750F-63C05D6D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4">
                    <a:lumMod val="50000"/>
                  </a:schemeClr>
                </a:solidFill>
              </a:rPr>
              <a:t>PUBLIC HEALTH LEGISLATURE </a:t>
            </a:r>
            <a:br>
              <a:rPr lang="en-US" sz="34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3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400" dirty="0">
                <a:solidFill>
                  <a:schemeClr val="accent4">
                    <a:lumMod val="50000"/>
                  </a:schemeClr>
                </a:solidFill>
              </a:rPr>
              <a:t>  House Bill 1001   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https://iga.in.gov/legislative/2023/bills/house/1001/details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3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B49A218-C10F-F8EC-23D0-7EFE88C28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32201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319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9043-9867-F92D-58FA-A69ABDE5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FUNDING REQUIREMENTS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272B54-E07E-C57F-97E4-B93D7D9F3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6612" y="1853171"/>
            <a:ext cx="2364059" cy="334536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1D798-37DB-8268-6C24-C95502E0B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421" y="1853171"/>
            <a:ext cx="2364059" cy="42263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9549AC-457E-CA6E-1D63-F6DF62BC7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8230" y="1853171"/>
            <a:ext cx="2364059" cy="42151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2528475-D214-9973-04C8-C7F28763C7AE}"/>
              </a:ext>
            </a:extLst>
          </p:cNvPr>
          <p:cNvSpPr txBox="1"/>
          <p:nvPr/>
        </p:nvSpPr>
        <p:spPr>
          <a:xfrm>
            <a:off x="9243842" y="2371692"/>
            <a:ext cx="1783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At least </a:t>
            </a:r>
            <a:r>
              <a:rPr lang="en-US" sz="2400" b="1" dirty="0">
                <a:solidFill>
                  <a:srgbClr val="C00000"/>
                </a:solidFill>
              </a:rPr>
              <a:t>60%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of funding 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must be 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spent on 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these core services</a:t>
            </a:r>
          </a:p>
        </p:txBody>
      </p:sp>
    </p:spTree>
    <p:extLst>
      <p:ext uri="{BB962C8B-B14F-4D97-AF65-F5344CB8AC3E}">
        <p14:creationId xmlns:p14="http://schemas.microsoft.com/office/powerpoint/2010/main" val="344538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0F5FB-A2C1-D744-0A64-5E22FDBE5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FUNDING REQUIREMENTS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2DDF7D5C-D5E0-28CE-C25C-6DBDCBAFD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sz="1200" b="0" i="0" u="none" strike="noStrike" baseline="0" dirty="0">
              <a:solidFill>
                <a:srgbClr val="000000"/>
              </a:solidFill>
              <a:latin typeface="Raleway" pitchFamily="2" charset="0"/>
            </a:endParaRPr>
          </a:p>
          <a:p>
            <a:endParaRPr lang="en-US" sz="1600" b="0" i="0" u="none" strike="noStrike" baseline="0" dirty="0">
              <a:latin typeface="Segoe UI" panose="020B0502040204020203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2C0ACC2-1E21-F7E5-F072-7B577AB0F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566" y="2027049"/>
            <a:ext cx="7404410" cy="350148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0E21F1C-1772-5460-70D1-8109011A92E9}"/>
              </a:ext>
            </a:extLst>
          </p:cNvPr>
          <p:cNvSpPr txBox="1"/>
          <p:nvPr/>
        </p:nvSpPr>
        <p:spPr>
          <a:xfrm>
            <a:off x="9445658" y="2027049"/>
            <a:ext cx="1649062" cy="2667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93F5CC-E1D3-CC9B-63A5-B53863F1CE57}"/>
              </a:ext>
            </a:extLst>
          </p:cNvPr>
          <p:cNvSpPr txBox="1"/>
          <p:nvPr/>
        </p:nvSpPr>
        <p:spPr>
          <a:xfrm>
            <a:off x="9040290" y="2321248"/>
            <a:ext cx="18231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No more 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than </a:t>
            </a:r>
            <a:r>
              <a:rPr lang="en-US" sz="2400" b="1" dirty="0">
                <a:solidFill>
                  <a:srgbClr val="C00000"/>
                </a:solidFill>
              </a:rPr>
              <a:t>40%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of funding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may be 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spent on 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these core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services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2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6639-4C3C-9311-D1B2-F6371A13F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OTHER FUNDING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7DC72-BBB5-6694-53D7-13F7E8E0C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US" sz="1900" dirty="0"/>
              <a:t>Counties may opt-in or opt-out in any fiscal year by the county commissioners</a:t>
            </a:r>
          </a:p>
          <a:p>
            <a:r>
              <a:rPr lang="en-US" sz="1900" dirty="0"/>
              <a:t>Counties must set up new standardized non-reverting “local public health services fund” to receive state dollars</a:t>
            </a:r>
          </a:p>
          <a:p>
            <a:r>
              <a:rPr lang="en-US" sz="1900" dirty="0"/>
              <a:t>County match: in 2024, an average of county tax-levy-related funds distributed to the LHD in the preceding three years</a:t>
            </a:r>
          </a:p>
          <a:p>
            <a:r>
              <a:rPr lang="en-US" sz="1900"/>
              <a:t>County match: in 2025 and beyond, a minimum of 25% of the local public health services funds received</a:t>
            </a:r>
          </a:p>
          <a:p>
            <a:r>
              <a:rPr lang="en-US" sz="1900" dirty="0"/>
              <a:t>Capital expenses paid for with state funds are capped at 10% each year. This includes purchase, construction, or renovation of building or other structures, land acquisition, and purchase of vehicles and other transportation equipment</a:t>
            </a:r>
          </a:p>
        </p:txBody>
      </p:sp>
      <p:pic>
        <p:nvPicPr>
          <p:cNvPr id="7" name="Graphic 6" descr="Bank">
            <a:extLst>
              <a:ext uri="{FF2B5EF4-FFF2-40B4-BE49-F238E27FC236}">
                <a16:creationId xmlns:a16="http://schemas.microsoft.com/office/drawing/2014/main" id="{6C55898D-98DE-7212-D707-60B1FE0E2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0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43C6C2-12B0-5613-4944-5EAE7416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/>
              <a:t>ACCOUNTABILITY &amp; TRANSPARENCY</a:t>
            </a:r>
          </a:p>
        </p:txBody>
      </p:sp>
      <p:pic>
        <p:nvPicPr>
          <p:cNvPr id="5" name="Picture 4" descr="Calculator, pen, compass, money and a paper with graphs printed on it">
            <a:extLst>
              <a:ext uri="{FF2B5EF4-FFF2-40B4-BE49-F238E27FC236}">
                <a16:creationId xmlns:a16="http://schemas.microsoft.com/office/drawing/2014/main" id="{183006A8-4574-73AF-1D22-F1A7EE0E86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02" r="27481" b="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89441-FA5A-D60B-A128-DE012F464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/>
              <a:t>Counties will be required to submit an annual financial report before funding is approved and dispersed each year</a:t>
            </a:r>
          </a:p>
          <a:p>
            <a:pPr>
              <a:spcAft>
                <a:spcPts val="1200"/>
              </a:spcAft>
            </a:pPr>
            <a:r>
              <a:rPr lang="en-US" dirty="0"/>
              <a:t>Local health departments will be required to submit an annual report demonstrating how dollars were spend</a:t>
            </a:r>
          </a:p>
          <a:p>
            <a:pPr>
              <a:spcAft>
                <a:spcPts val="1200"/>
              </a:spcAft>
            </a:pPr>
            <a:r>
              <a:rPr lang="en-US" dirty="0"/>
              <a:t>Semi-annual reporting of key performance indicators to measure delivery of core public health services</a:t>
            </a:r>
          </a:p>
          <a:p>
            <a:r>
              <a:rPr lang="en-US" dirty="0"/>
              <a:t>If a county is found to out of compliance, there will be required correction action, with the ability to suspend funding going further</a:t>
            </a:r>
          </a:p>
        </p:txBody>
      </p:sp>
    </p:spTree>
    <p:extLst>
      <p:ext uri="{BB962C8B-B14F-4D97-AF65-F5344CB8AC3E}">
        <p14:creationId xmlns:p14="http://schemas.microsoft.com/office/powerpoint/2010/main" val="343937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C5C1-6841-1A76-F9C6-C70C0C38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pPr algn="just"/>
            <a:r>
              <a:rPr lang="en-US" dirty="0"/>
              <a:t>                  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BOONE COUNTY STATE FUNDING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1216A-8B3E-0FD8-931E-D1C310E95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8" y="1845734"/>
            <a:ext cx="10058399" cy="402336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sz="1800" u="sng" dirty="0">
                <a:solidFill>
                  <a:schemeClr val="accent4">
                    <a:lumMod val="50000"/>
                  </a:schemeClr>
                </a:solidFill>
              </a:rPr>
              <a:t>Opting In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2024:	Minimum amount: $690,417.00		Maximum amount: $920,556.00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               County match</a:t>
            </a:r>
            <a:r>
              <a:rPr lang="en-US" sz="2000">
                <a:solidFill>
                  <a:schemeClr val="accent4">
                    <a:lumMod val="50000"/>
                  </a:schemeClr>
                </a:solidFill>
              </a:rPr>
              <a:t>: $</a:t>
            </a: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503,902.00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2025:	Minimum amount:  $1,380,834.00		Maximum amount: $1,841,112.00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County match:	      $345,208.50				      $460,278.00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800" u="sng" dirty="0">
                <a:solidFill>
                  <a:schemeClr val="accent4">
                    <a:lumMod val="50000"/>
                  </a:schemeClr>
                </a:solidFill>
              </a:rPr>
              <a:t>Opting out: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Legacy amount funding from Local Health Maintenance fund/Trust account remains: $80,565.34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893D24-902D-32D0-686E-9133B795F1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78" y="147730"/>
            <a:ext cx="2094229" cy="1554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75540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523</TotalTime>
  <Words>594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Raleway</vt:lpstr>
      <vt:lpstr>Segoe UI</vt:lpstr>
      <vt:lpstr>Retrospect</vt:lpstr>
      <vt:lpstr>GOVERNOR’S PUBLIC HEALTH COMMISSION (GPHC) </vt:lpstr>
      <vt:lpstr>GPHC</vt:lpstr>
      <vt:lpstr>PUBLIC HEALTH LEGISLATURE     Senate Bill 4    https://iga.in.gov/legislative/2023/bills/senate/4/details </vt:lpstr>
      <vt:lpstr>PUBLIC HEALTH LEGISLATURE     House Bill 1001    https://iga.in.gov/legislative/2023/bills/house/1001/details </vt:lpstr>
      <vt:lpstr>FUNDING REQUIREMENTS</vt:lpstr>
      <vt:lpstr>FUNDING REQUIREMENTS</vt:lpstr>
      <vt:lpstr>OTHER FUNDING INFORMATION</vt:lpstr>
      <vt:lpstr>ACCOUNTABILITY &amp; TRANSPARENCY</vt:lpstr>
      <vt:lpstr>                  BOONE COUNTY STATE FUNDING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GOVERNOR’S PUBLIC HEALTH COMMISSION (GPHC) </dc:title>
  <dc:creator>Lisa Younts</dc:creator>
  <cp:lastModifiedBy>Lisa Younts</cp:lastModifiedBy>
  <cp:revision>7</cp:revision>
  <dcterms:created xsi:type="dcterms:W3CDTF">2023-06-15T18:06:50Z</dcterms:created>
  <dcterms:modified xsi:type="dcterms:W3CDTF">2023-12-26T16:54:51Z</dcterms:modified>
</cp:coreProperties>
</file>